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480" r:id="rId2"/>
    <p:sldId id="481" r:id="rId3"/>
    <p:sldId id="482" r:id="rId4"/>
    <p:sldId id="531" r:id="rId5"/>
    <p:sldId id="483" r:id="rId6"/>
    <p:sldId id="484" r:id="rId7"/>
    <p:sldId id="548" r:id="rId8"/>
    <p:sldId id="485" r:id="rId9"/>
    <p:sldId id="487" r:id="rId10"/>
    <p:sldId id="488" r:id="rId11"/>
    <p:sldId id="489" r:id="rId12"/>
    <p:sldId id="533" r:id="rId13"/>
    <p:sldId id="537" r:id="rId14"/>
    <p:sldId id="536" r:id="rId15"/>
    <p:sldId id="538" r:id="rId16"/>
    <p:sldId id="539" r:id="rId17"/>
    <p:sldId id="540" r:id="rId18"/>
    <p:sldId id="541" r:id="rId19"/>
    <p:sldId id="542" r:id="rId20"/>
    <p:sldId id="543" r:id="rId21"/>
    <p:sldId id="495" r:id="rId22"/>
    <p:sldId id="553" r:id="rId23"/>
    <p:sldId id="496" r:id="rId24"/>
    <p:sldId id="544" r:id="rId25"/>
    <p:sldId id="545" r:id="rId26"/>
    <p:sldId id="546" r:id="rId27"/>
    <p:sldId id="547" r:id="rId28"/>
    <p:sldId id="549" r:id="rId29"/>
    <p:sldId id="550" r:id="rId30"/>
    <p:sldId id="551" r:id="rId31"/>
    <p:sldId id="552" r:id="rId32"/>
    <p:sldId id="554" r:id="rId33"/>
    <p:sldId id="555" r:id="rId34"/>
    <p:sldId id="556" r:id="rId35"/>
    <p:sldId id="557" r:id="rId36"/>
    <p:sldId id="558" r:id="rId37"/>
    <p:sldId id="518" r:id="rId38"/>
    <p:sldId id="559" r:id="rId39"/>
    <p:sldId id="519" r:id="rId40"/>
    <p:sldId id="478" r:id="rId41"/>
    <p:sldId id="479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IRANSans" panose="020B0604020202020204" charset="-78"/>
      <p:regular r:id="rId50"/>
      <p:bold r:id="rId51"/>
    </p:embeddedFont>
    <p:embeddedFont>
      <p:font typeface="IRANYekanWeb" panose="020B0604020202020204" charset="-78"/>
      <p:regular r:id="rId52"/>
      <p:bold r:id="rId53"/>
    </p:embeddedFont>
    <p:embeddedFont>
      <p:font typeface="IRANYekanWeb Light" panose="020B0604020202020204" charset="-78"/>
      <p:regular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Sitka Display" panose="02000505000000020004" pitchFamily="2" charset="0"/>
      <p:regular r:id="rId59"/>
      <p:bold r:id="rId60"/>
      <p:italic r:id="rId61"/>
      <p:boldItalic r:id="rId62"/>
    </p:embeddedFont>
    <p:embeddedFont>
      <p:font typeface="Ubuntu" panose="020B0604020202020204" charset="0"/>
      <p:regular r:id="rId63"/>
      <p:bold r:id="rId64"/>
      <p:italic r:id="rId65"/>
      <p:boldItalic r:id="rId66"/>
    </p:embeddedFont>
    <p:embeddedFont>
      <p:font typeface="Yas" panose="02000503080000020003" charset="-78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9E5B0-DC69-48BA-9D52-8638ACEA4FEE}">
          <p14:sldIdLst>
            <p14:sldId id="480"/>
            <p14:sldId id="481"/>
            <p14:sldId id="482"/>
            <p14:sldId id="531"/>
            <p14:sldId id="483"/>
            <p14:sldId id="484"/>
            <p14:sldId id="548"/>
            <p14:sldId id="485"/>
            <p14:sldId id="487"/>
            <p14:sldId id="488"/>
            <p14:sldId id="489"/>
            <p14:sldId id="533"/>
            <p14:sldId id="537"/>
            <p14:sldId id="536"/>
            <p14:sldId id="538"/>
            <p14:sldId id="539"/>
            <p14:sldId id="540"/>
            <p14:sldId id="541"/>
            <p14:sldId id="542"/>
            <p14:sldId id="543"/>
            <p14:sldId id="495"/>
            <p14:sldId id="553"/>
            <p14:sldId id="496"/>
            <p14:sldId id="544"/>
            <p14:sldId id="545"/>
            <p14:sldId id="546"/>
            <p14:sldId id="547"/>
            <p14:sldId id="549"/>
            <p14:sldId id="550"/>
            <p14:sldId id="551"/>
            <p14:sldId id="552"/>
            <p14:sldId id="554"/>
            <p14:sldId id="555"/>
            <p14:sldId id="556"/>
            <p14:sldId id="557"/>
            <p14:sldId id="558"/>
            <p14:sldId id="518"/>
            <p14:sldId id="559"/>
            <p14:sldId id="519"/>
            <p14:sldId id="478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5050"/>
    <a:srgbClr val="7EBA56"/>
    <a:srgbClr val="00B0F0"/>
    <a:srgbClr val="EEAA00"/>
    <a:srgbClr val="5B7F43"/>
    <a:srgbClr val="00B050"/>
    <a:srgbClr val="9F70DE"/>
    <a:srgbClr val="F2F2F2"/>
    <a:srgbClr val="97D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6092" autoAdjust="0"/>
  </p:normalViewPr>
  <p:slideViewPr>
    <p:cSldViewPr snapToGrid="0">
      <p:cViewPr varScale="1">
        <p:scale>
          <a:sx n="110" d="100"/>
          <a:sy n="110" d="100"/>
        </p:scale>
        <p:origin x="144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66838-9873-4999-98B6-9BA8DF3723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D6F44-59BC-4B8E-B165-DD0B74C301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A1339-1753-4E70-9F19-6DBB19B66F6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217D6-947D-49CB-ADD2-A20EC73EA3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2CC1E-4BAA-4A37-8706-0C0C0D6CCA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70E3-A982-4608-B8AF-75B45D017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0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05C-C38A-436F-9885-3453CC63FA97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A9EF-CB47-4736-9A79-81E617131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8650" y="1409799"/>
            <a:ext cx="7886700" cy="1363436"/>
          </a:xfrm>
          <a:prstGeom prst="rect">
            <a:avLst/>
          </a:prstGeom>
        </p:spPr>
        <p:txBody>
          <a:bodyPr/>
          <a:lstStyle>
            <a:lvl1pPr algn="ctr" rtl="1">
              <a:defRPr sz="540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28650" y="2952929"/>
            <a:ext cx="7886700" cy="3224037"/>
          </a:xfrm>
          <a:prstGeom prst="rect">
            <a:avLst/>
          </a:prstGeom>
        </p:spPr>
        <p:txBody>
          <a:bodyPr/>
          <a:lstStyle>
            <a:lvl1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288" y="6558431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6704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7477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894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28638" y="898075"/>
            <a:ext cx="7886700" cy="1216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anchor="b"/>
          <a:lstStyle>
            <a:lvl1pPr algn="r" rtl="1">
              <a:defRPr sz="6000">
                <a:solidFill>
                  <a:schemeClr val="bg1">
                    <a:lumMod val="75000"/>
                  </a:schemeClr>
                </a:solidFill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>
                <a:solidFill>
                  <a:schemeClr val="bg1">
                    <a:lumMod val="75000"/>
                  </a:schemeClr>
                </a:solidFill>
                <a:latin typeface="IRANSans" panose="020B0604020202020204" charset="-78"/>
                <a:cs typeface="IRANSans" panose="020B0604020202020204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535028"/>
            <a:ext cx="2057400" cy="328861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055CD328-7D75-4FB8-B542-6174402B0E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403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 b="1"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8315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2pPr>
            <a:lvl3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3pPr>
            <a:lvl4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4pPr>
            <a:lvl5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2pPr>
            <a:lvl3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3pPr>
            <a:lvl4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4pPr>
            <a:lvl5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781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7200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6886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 sz="2800"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 sz="2400"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982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 algn="r" rtl="1">
              <a:buNone/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455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6523480"/>
            <a:ext cx="9144000" cy="3345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23480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Yas" panose="02000503080000020003" charset="-78"/>
                <a:ea typeface="Noto Sans" panose="020B0502040504020204" pitchFamily="34" charset="0"/>
                <a:cs typeface="Yas" panose="02000503080000020003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3" Type="http://schemas.microsoft.com/office/2007/relationships/media" Target="../media/media4.mid"/><Relationship Id="rId7" Type="http://schemas.microsoft.com/office/2007/relationships/media" Target="../media/media6.wav"/><Relationship Id="rId12" Type="http://schemas.openxmlformats.org/officeDocument/2006/relationships/image" Target="../media/image9.png"/><Relationship Id="rId2" Type="http://schemas.openxmlformats.org/officeDocument/2006/relationships/audio" Target="../media/media3.mid"/><Relationship Id="rId1" Type="http://schemas.microsoft.com/office/2007/relationships/media" Target="../media/media3.mid"/><Relationship Id="rId6" Type="http://schemas.openxmlformats.org/officeDocument/2006/relationships/audio" Target="../media/media5.wav"/><Relationship Id="rId11" Type="http://schemas.microsoft.com/office/2007/relationships/hdphoto" Target="../media/hdphoto1.wdp"/><Relationship Id="rId5" Type="http://schemas.microsoft.com/office/2007/relationships/media" Target="../media/media5.wav"/><Relationship Id="rId10" Type="http://schemas.openxmlformats.org/officeDocument/2006/relationships/image" Target="../media/image8.png"/><Relationship Id="rId4" Type="http://schemas.openxmlformats.org/officeDocument/2006/relationships/audio" Target="../media/media4.mid"/><Relationship Id="rId9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4a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m4a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9" b="19779"/>
          <a:stretch/>
        </p:blipFill>
        <p:spPr>
          <a:xfrm>
            <a:off x="4" y="4"/>
            <a:ext cx="9134375" cy="688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"/>
            <a:ext cx="9134375" cy="6882905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33" y="633756"/>
            <a:ext cx="7738715" cy="3225633"/>
          </a:xfrm>
          <a:effectLst>
            <a:outerShdw blurRad="114300" dist="76200" dir="5400000" algn="t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r">
              <a:lnSpc>
                <a:spcPts val="6000"/>
              </a:lnSpc>
              <a:spcBef>
                <a:spcPts val="1200"/>
              </a:spcBef>
            </a:pPr>
            <a:br>
              <a:rPr lang="fa-IR" sz="3600" kern="900" spc="-150" dirty="0">
                <a:ea typeface="Noto Sans" panose="020B0502040504020204" pitchFamily="34" charset="0"/>
              </a:rPr>
            </a:br>
            <a:r>
              <a:rPr lang="fa-IR" sz="3600" kern="900" spc="-150" dirty="0">
                <a:ea typeface="Noto Sans" panose="020B0502040504020204" pitchFamily="34" charset="0"/>
              </a:rPr>
              <a:t>تولید موسیقی با </a:t>
            </a:r>
            <a:r>
              <a:rPr lang="fa-IR" sz="3600" spc="-150" dirty="0">
                <a:ea typeface="Noto Sans" panose="020B0502040504020204" pitchFamily="34" charset="0"/>
              </a:rPr>
              <a:t>محاسبات کوانتومی</a:t>
            </a:r>
            <a:endParaRPr lang="en-US" sz="3200" spc="-150" dirty="0">
              <a:ea typeface="Noto Sans" panose="020B050204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245022" y="4442497"/>
            <a:ext cx="2758764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1800" dirty="0">
                <a:solidFill>
                  <a:schemeClr val="bg1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ارائه دهنده</a:t>
            </a:r>
            <a:endParaRPr lang="en-US" sz="1800" dirty="0">
              <a:solidFill>
                <a:schemeClr val="bg1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عرفان عابدی</a:t>
            </a:r>
            <a:endParaRPr lang="en-US" dirty="0">
              <a:solidFill>
                <a:srgbClr val="7EBA56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23162"/>
            <a:ext cx="9144000" cy="659742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927724" y="4462366"/>
            <a:ext cx="3673365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استاد راهنما</a:t>
            </a:r>
            <a:endParaRPr lang="en-US" sz="1800" dirty="0">
              <a:solidFill>
                <a:prstClr val="white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دکتر مرتضی صاحب‌الزمانی</a:t>
            </a:r>
            <a:endParaRPr lang="en-US" dirty="0">
              <a:solidFill>
                <a:srgbClr val="7EBA56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6856" y="4462366"/>
            <a:ext cx="3041217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استاد داور</a:t>
            </a:r>
            <a:endParaRPr lang="en-US" sz="1800" dirty="0">
              <a:solidFill>
                <a:prstClr val="white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دکتر مهدی صدیقی</a:t>
            </a:r>
            <a:endParaRPr lang="en-US" dirty="0">
              <a:solidFill>
                <a:srgbClr val="7EBA56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68" y="5983300"/>
            <a:ext cx="842861" cy="64394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608155" y="4442497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72426" y="443297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933652" y="876616"/>
            <a:ext cx="1424295" cy="316110"/>
          </a:xfrm>
          <a:prstGeom prst="rect">
            <a:avLst/>
          </a:prstGeom>
          <a:solidFill>
            <a:srgbClr val="EEAA00">
              <a:alpha val="79000"/>
            </a:srgbClr>
          </a:solidFill>
          <a:ln>
            <a:noFill/>
          </a:ln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YekanWeb Light" panose="020B0506030804020204" pitchFamily="34" charset="-78"/>
                <a:ea typeface="Noto Sans" panose="020B0502040504020204" pitchFamily="34" charset="0"/>
                <a:cs typeface="IRANYekanWeb Light" panose="020B0506030804020204" pitchFamily="34" charset="-78"/>
              </a:rPr>
              <a:t>مهر ۱۴۰۰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IRANYekanWeb Light" panose="020B0506030804020204" pitchFamily="34" charset="-78"/>
              <a:ea typeface="Noto Sans" panose="020B0502040504020204" pitchFamily="34" charset="0"/>
              <a:cs typeface="IRANYekanWeb Light" panose="020B0506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5910770"/>
            <a:ext cx="551204" cy="604979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684234" y="6167602"/>
            <a:ext cx="7077074" cy="62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a-IR" sz="1800" b="1" kern="1000" spc="-50" dirty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دانشگاه صنعتی امیرکبیر   </a:t>
            </a:r>
            <a:r>
              <a:rPr lang="fa-IR" sz="2000" b="1" kern="1000" spc="-50" dirty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| </a:t>
            </a:r>
            <a:r>
              <a:rPr lang="fa-IR" sz="1800" b="1" kern="1000" spc="-50" dirty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 </a:t>
            </a:r>
            <a:r>
              <a:rPr lang="fa-IR" sz="1800" kern="1000" spc="-50" dirty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دانشکده مهندسی کامپیوتر</a:t>
            </a:r>
            <a:endParaRPr lang="en-US" sz="1800" kern="1000" spc="-50" dirty="0">
              <a:solidFill>
                <a:schemeClr val="bg1">
                  <a:lumMod val="65000"/>
                </a:schemeClr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10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475768" y="1869441"/>
            <a:ext cx="2253318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 ماشین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>
            <a:off x="6493934" y="1995444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58798" y="1042666"/>
            <a:ext cx="370522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یادگیری روابط داده‌ها با بهینه‌سازی پارامترهای یک یا چند مدل ریاضی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749703" y="2801624"/>
            <a:ext cx="3414319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شبکه‌های عصبی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4329780" y="1196942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323432" y="2934418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EE0083-8738-45CA-A285-2A2C22E02522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4DE42C40-44D6-430F-88A1-4043E412C34B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3ACF7-2D4B-47AA-923F-A26B6433851C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28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شبکه‌های عصبی بازگشتی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>
          <a:xfrm>
            <a:off x="3606800" y="803649"/>
            <a:ext cx="225153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ساختار کلی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5970601" y="803649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48C1169-69E5-47E8-A8FF-C5DED5F17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9" y="1520804"/>
            <a:ext cx="4822150" cy="15211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D64577D2-E1CC-4B38-A9F2-BFEFD81F3B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237" y="3222380"/>
                <a:ext cx="5246364" cy="1145266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800" b="1" dirty="0">
                    <a:latin typeface="IRANSans" panose="020B0604020202020204" charset="-78"/>
                    <a:cs typeface="IRANSans" panose="020B0604020202020204" charset="-78"/>
                  </a:rPr>
                  <a:t>واحدهای بازگشتی:</a:t>
                </a:r>
              </a:p>
              <a:p>
                <a:pPr algn="r" rtl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𝒚</m:t>
                          </m:r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)</m:t>
                          </m:r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𝒇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𝒂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,  </m:t>
                      </m:r>
                    </m:oMath>
                  </m:oMathPara>
                </a14:m>
                <a:endParaRPr lang="en-US" sz="1800" b="1" dirty="0">
                  <a:latin typeface="IRANSans" panose="020B0604020202020204" charset="-78"/>
                  <a:cs typeface="IRANSans" panose="020B0604020202020204" charset="-78"/>
                </a:endParaRPr>
              </a:p>
              <a:p>
                <a:pPr algn="l" rtl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𝒈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𝒂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,  </m:t>
                      </m:r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𝜽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∈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𝑹</m:t>
                          </m:r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1800" b="1" dirty="0">
                  <a:latin typeface="IRANSans" panose="020B0604020202020204" charset="-78"/>
                  <a:cs typeface="IRANSans" panose="020B0604020202020204" charset="-78"/>
                </a:endParaRPr>
              </a:p>
            </p:txBody>
          </p:sp>
        </mc:Choice>
        <mc:Fallback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D64577D2-E1CC-4B38-A9F2-BFEFD81F3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7" y="3222380"/>
                <a:ext cx="5246364" cy="1145266"/>
              </a:xfrm>
              <a:prstGeom prst="rect">
                <a:avLst/>
              </a:prstGeom>
              <a:blipFill>
                <a:blip r:embed="rId5"/>
                <a:stretch>
                  <a:fillRect t="-2674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EA882364-5A2F-4396-9F83-F2C6BDEFE150}"/>
              </a:ext>
            </a:extLst>
          </p:cNvPr>
          <p:cNvSpPr/>
          <p:nvPr/>
        </p:nvSpPr>
        <p:spPr>
          <a:xfrm rot="5400000">
            <a:off x="5993829" y="3300283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EDB514F8-B279-45C9-A880-217A4CDE5DC4}"/>
              </a:ext>
            </a:extLst>
          </p:cNvPr>
          <p:cNvSpPr txBox="1">
            <a:spLocks/>
          </p:cNvSpPr>
          <p:nvPr/>
        </p:nvSpPr>
        <p:spPr>
          <a:xfrm>
            <a:off x="873701" y="4839863"/>
            <a:ext cx="5246364" cy="114526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lnSpc>
                <a:spcPct val="100000"/>
              </a:lnSpc>
            </a:pPr>
            <a:endParaRPr lang="en-US" sz="1800" b="1" dirty="0"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F63AF7D2-1E66-4F1A-BD83-9D201453E41A}"/>
              </a:ext>
            </a:extLst>
          </p:cNvPr>
          <p:cNvSpPr txBox="1">
            <a:spLocks/>
          </p:cNvSpPr>
          <p:nvPr/>
        </p:nvSpPr>
        <p:spPr>
          <a:xfrm>
            <a:off x="59706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C3AFAEB-DDDC-4210-A0C2-54BF422AF265}"/>
              </a:ext>
            </a:extLst>
          </p:cNvPr>
          <p:cNvSpPr txBox="1">
            <a:spLocks/>
          </p:cNvSpPr>
          <p:nvPr/>
        </p:nvSpPr>
        <p:spPr>
          <a:xfrm>
            <a:off x="3606801" y="4316364"/>
            <a:ext cx="2237162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کاربرد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C66C7C6-1C89-4F2D-A4CB-05EDE4A00C3C}"/>
              </a:ext>
            </a:extLst>
          </p:cNvPr>
          <p:cNvGrpSpPr/>
          <p:nvPr/>
        </p:nvGrpSpPr>
        <p:grpSpPr>
          <a:xfrm>
            <a:off x="428275" y="5027431"/>
            <a:ext cx="5371055" cy="392370"/>
            <a:chOff x="702734" y="1802749"/>
            <a:chExt cx="5371055" cy="392370"/>
          </a:xfrm>
        </p:grpSpPr>
        <p:sp>
          <p:nvSpPr>
            <p:cNvPr id="90" name="Text Placeholder 2">
              <a:extLst>
                <a:ext uri="{FF2B5EF4-FFF2-40B4-BE49-F238E27FC236}">
                  <a16:creationId xmlns:a16="http://schemas.microsoft.com/office/drawing/2014/main" id="{23DFA6BD-9E7C-47BE-B8B3-82709A2B1658}"/>
                </a:ext>
              </a:extLst>
            </p:cNvPr>
            <p:cNvSpPr txBox="1">
              <a:spLocks/>
            </p:cNvSpPr>
            <p:nvPr/>
          </p:nvSpPr>
          <p:spPr>
            <a:xfrm>
              <a:off x="702734" y="1802749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داده‌های ترتیبی</a:t>
              </a:r>
              <a:b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</a:br>
              <a:endParaRPr lang="fa-IR" sz="1800" b="1" dirty="0">
                <a:latin typeface="IRANSans" panose="020B0604020202020204" charset="-78"/>
                <a:cs typeface="IRANSans" panose="020B0604020202020204" charset="-78"/>
              </a:endParaRPr>
            </a:p>
            <a:p>
              <a:pPr>
                <a:lnSpc>
                  <a:spcPct val="100000"/>
                </a:lnSpc>
              </a:pPr>
              <a:endParaRPr lang="en-US" sz="16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834989B9-DFC0-42F5-A0CF-E6CCC3347068}"/>
                </a:ext>
              </a:extLst>
            </p:cNvPr>
            <p:cNvSpPr/>
            <p:nvPr/>
          </p:nvSpPr>
          <p:spPr>
            <a:xfrm rot="5400000">
              <a:off x="5947553" y="1883294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D2A402A7-9B1D-4EAD-9252-685C7F8AB6D0}"/>
              </a:ext>
            </a:extLst>
          </p:cNvPr>
          <p:cNvSpPr txBox="1">
            <a:spLocks/>
          </p:cNvSpPr>
          <p:nvPr/>
        </p:nvSpPr>
        <p:spPr>
          <a:xfrm>
            <a:off x="5975831" y="4318607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C1D06C-39D9-405B-B9B7-F461BDFCFBB3}"/>
              </a:ext>
            </a:extLst>
          </p:cNvPr>
          <p:cNvGrpSpPr/>
          <p:nvPr/>
        </p:nvGrpSpPr>
        <p:grpSpPr>
          <a:xfrm>
            <a:off x="1384306" y="5472494"/>
            <a:ext cx="4225153" cy="646331"/>
            <a:chOff x="1739829" y="5310883"/>
            <a:chExt cx="4225153" cy="113659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37F2EAA-6E32-485C-AEA5-DBB943440924}"/>
                </a:ext>
              </a:extLst>
            </p:cNvPr>
            <p:cNvSpPr/>
            <p:nvPr/>
          </p:nvSpPr>
          <p:spPr>
            <a:xfrm>
              <a:off x="2582242" y="5757805"/>
              <a:ext cx="32418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>
                <a:lnSpc>
                  <a:spcPct val="100000"/>
                </a:lnSpc>
              </a:pP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240462-C974-49D2-8FE0-761B826A9175}"/>
                </a:ext>
              </a:extLst>
            </p:cNvPr>
            <p:cNvSpPr/>
            <p:nvPr/>
          </p:nvSpPr>
          <p:spPr>
            <a:xfrm>
              <a:off x="1739829" y="5310883"/>
              <a:ext cx="4084257" cy="1136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b="1" dirty="0">
                  <a:solidFill>
                    <a:schemeClr val="bg1">
                      <a:lumMod val="85000"/>
                    </a:schemeClr>
                  </a:solidFill>
                  <a:latin typeface="IRANSans" panose="020B0604020202020204" charset="-78"/>
                  <a:cs typeface="IRANSans" panose="020B0604020202020204" charset="-78"/>
                </a:rPr>
                <a:t>داده‌های هواشناسی / جملات زبان طبیعی</a:t>
              </a:r>
            </a:p>
            <a:p>
              <a:pPr algn="r" rtl="1">
                <a:lnSpc>
                  <a:spcPct val="100000"/>
                </a:lnSpc>
              </a:pPr>
              <a:endParaRPr lang="fa-IR" b="1" dirty="0">
                <a:solidFill>
                  <a:schemeClr val="bg1">
                    <a:lumMod val="85000"/>
                  </a:schemeClr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D3A22294-24A9-4723-BD33-9D199BD2B6F9}"/>
                </a:ext>
              </a:extLst>
            </p:cNvPr>
            <p:cNvSpPr/>
            <p:nvPr/>
          </p:nvSpPr>
          <p:spPr>
            <a:xfrm rot="5400000">
              <a:off x="5874907" y="5336004"/>
              <a:ext cx="91177" cy="88972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3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animBg="1"/>
      <p:bldP spid="56" grpId="0"/>
      <p:bldP spid="57" grpId="0" animBg="1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شبکه‌های عصبی بازگشتی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963183" y="735984"/>
            <a:ext cx="4931974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حافظه‌های طولانی کوتاه مدت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45238" y="1421035"/>
            <a:ext cx="5419460" cy="411887"/>
            <a:chOff x="702734" y="1783232"/>
            <a:chExt cx="5419460" cy="411887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702734" y="1802749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نوع خاصی از شبکه‌های عصبی بازگشتی</a:t>
              </a:r>
            </a:p>
            <a:p>
              <a:pPr>
                <a:lnSpc>
                  <a:spcPct val="100000"/>
                </a:lnSpc>
              </a:pPr>
              <a:endParaRPr lang="en-US" sz="16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368508" y="1894517"/>
            <a:ext cx="5013061" cy="411887"/>
            <a:chOff x="2336800" y="1783232"/>
            <a:chExt cx="3785394" cy="411887"/>
          </a:xfrm>
        </p:grpSpPr>
        <p:sp>
          <p:nvSpPr>
            <p:cNvPr id="59" name="Text Placeholder 2"/>
            <p:cNvSpPr txBox="1">
              <a:spLocks/>
            </p:cNvSpPr>
            <p:nvPr/>
          </p:nvSpPr>
          <p:spPr>
            <a:xfrm>
              <a:off x="2336800" y="1802749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دو واحد انتقال اطلاعات</a:t>
              </a:r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F25119B-1A63-4271-8F6B-C6DD894AE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9" y="2352197"/>
            <a:ext cx="3352034" cy="203516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07A1A6D-6CE9-48C1-B24D-E3E8356F2ED2}"/>
              </a:ext>
            </a:extLst>
          </p:cNvPr>
          <p:cNvGrpSpPr/>
          <p:nvPr/>
        </p:nvGrpSpPr>
        <p:grpSpPr>
          <a:xfrm>
            <a:off x="478971" y="4571878"/>
            <a:ext cx="5902598" cy="722933"/>
            <a:chOff x="1665105" y="1783232"/>
            <a:chExt cx="4457089" cy="7229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 Placeholder 2">
                  <a:extLst>
                    <a:ext uri="{FF2B5EF4-FFF2-40B4-BE49-F238E27FC236}">
                      <a16:creationId xmlns:a16="http://schemas.microsoft.com/office/drawing/2014/main" id="{41596405-4EE5-4B5C-AD7C-7DBEF53AEB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65105" y="1802748"/>
                  <a:ext cx="4283992" cy="703417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گیت‌های بازگشتی:</a:t>
                  </a:r>
                </a:p>
                <a:p>
                  <a:pPr algn="l" rtl="0"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𝚪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 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𝝈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(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𝑾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 + 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𝑼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IRANSans" panose="020B0604020202020204" charset="-78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𝒕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IRANSans" panose="020B0604020202020204" charset="-78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 + 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𝒃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IRANSans" panose="020B0604020202020204" charset="-78"/>
                        </a:rPr>
                        <m:t>)</m:t>
                      </m:r>
                    </m:oMath>
                  </a14:m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  </a:t>
                  </a:r>
                </a:p>
              </p:txBody>
            </p:sp>
          </mc:Choice>
          <mc:Fallback>
            <p:sp>
              <p:nvSpPr>
                <p:cNvPr id="44" name="Text Placeholder 2">
                  <a:extLst>
                    <a:ext uri="{FF2B5EF4-FFF2-40B4-BE49-F238E27FC236}">
                      <a16:creationId xmlns:a16="http://schemas.microsoft.com/office/drawing/2014/main" id="{41596405-4EE5-4B5C-AD7C-7DBEF53AE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105" y="1802748"/>
                  <a:ext cx="4283992" cy="703417"/>
                </a:xfrm>
                <a:prstGeom prst="rect">
                  <a:avLst/>
                </a:prstGeom>
                <a:blipFill>
                  <a:blip r:embed="rId5"/>
                  <a:stretch>
                    <a:fillRect t="-3448" r="-968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07B5125-4DE3-40AC-8F90-21D11A12D924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00A831-2E5E-4C8B-BA9F-3C2B1B86F43E}"/>
              </a:ext>
            </a:extLst>
          </p:cNvPr>
          <p:cNvGrpSpPr/>
          <p:nvPr/>
        </p:nvGrpSpPr>
        <p:grpSpPr>
          <a:xfrm>
            <a:off x="462100" y="5456070"/>
            <a:ext cx="5902598" cy="722933"/>
            <a:chOff x="1665105" y="1783232"/>
            <a:chExt cx="4457089" cy="722933"/>
          </a:xfrm>
        </p:grpSpPr>
        <p:sp>
          <p:nvSpPr>
            <p:cNvPr id="56" name="Text Placeholder 2">
              <a:extLst>
                <a:ext uri="{FF2B5EF4-FFF2-40B4-BE49-F238E27FC236}">
                  <a16:creationId xmlns:a16="http://schemas.microsoft.com/office/drawing/2014/main" id="{4CE8E2AC-1E31-459B-84A4-0F124EB0688C}"/>
                </a:ext>
              </a:extLst>
            </p:cNvPr>
            <p:cNvSpPr txBox="1">
              <a:spLocks/>
            </p:cNvSpPr>
            <p:nvPr/>
          </p:nvSpPr>
          <p:spPr>
            <a:xfrm>
              <a:off x="1665105" y="1802748"/>
              <a:ext cx="4283992" cy="70341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تولید موسیقی کامپیوتری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575B33D-7637-4E2B-8DF7-B876F9D2DAED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2627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شبکه‌های زایای </a:t>
            </a:r>
            <a:r>
              <a:rPr lang="fa-I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دشمن‌گونه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3848099" y="735984"/>
            <a:ext cx="2047057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طرح کلی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45238" y="1421035"/>
            <a:ext cx="5419460" cy="411887"/>
            <a:chOff x="702734" y="1783232"/>
            <a:chExt cx="5419460" cy="411887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702734" y="1802749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شامل دو شبکه‌ی عصبی جداگانه</a:t>
              </a:r>
            </a:p>
            <a:p>
              <a:pPr>
                <a:lnSpc>
                  <a:spcPct val="100000"/>
                </a:lnSpc>
              </a:pPr>
              <a:endParaRPr lang="en-US" sz="16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368508" y="1894517"/>
            <a:ext cx="5013061" cy="411887"/>
            <a:chOff x="2336800" y="1783232"/>
            <a:chExt cx="3785394" cy="411887"/>
          </a:xfrm>
        </p:grpSpPr>
        <p:sp>
          <p:nvSpPr>
            <p:cNvPr id="59" name="Text Placeholder 2"/>
            <p:cNvSpPr txBox="1">
              <a:spLocks/>
            </p:cNvSpPr>
            <p:nvPr/>
          </p:nvSpPr>
          <p:spPr>
            <a:xfrm>
              <a:off x="2336800" y="1802749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رقابت این دو مدل برای تشخیص و تولید داده‌ها</a:t>
              </a:r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7A1A6D-6CE9-48C1-B24D-E3E8356F2ED2}"/>
              </a:ext>
            </a:extLst>
          </p:cNvPr>
          <p:cNvGrpSpPr/>
          <p:nvPr/>
        </p:nvGrpSpPr>
        <p:grpSpPr>
          <a:xfrm>
            <a:off x="478971" y="2367998"/>
            <a:ext cx="5902598" cy="722933"/>
            <a:chOff x="1665105" y="1783232"/>
            <a:chExt cx="4457089" cy="722933"/>
          </a:xfrm>
        </p:grpSpPr>
        <p:sp>
          <p:nvSpPr>
            <p:cNvPr id="44" name="Text Placeholder 2">
              <a:extLst>
                <a:ext uri="{FF2B5EF4-FFF2-40B4-BE49-F238E27FC236}">
                  <a16:creationId xmlns:a16="http://schemas.microsoft.com/office/drawing/2014/main" id="{41596405-4EE5-4B5C-AD7C-7DBEF53AEBEB}"/>
                </a:ext>
              </a:extLst>
            </p:cNvPr>
            <p:cNvSpPr txBox="1">
              <a:spLocks/>
            </p:cNvSpPr>
            <p:nvPr/>
          </p:nvSpPr>
          <p:spPr>
            <a:xfrm>
              <a:off x="1665105" y="1802748"/>
              <a:ext cx="4283992" cy="70341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بازی مجموع-صفر</a:t>
              </a:r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07B5125-4DE3-40AC-8F90-21D11A12D924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5CF699-EA74-4DB0-A821-EC4AFFBA4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8" y="2945258"/>
            <a:ext cx="5904599" cy="28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0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475768" y="1869441"/>
            <a:ext cx="2253318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محاسبات کوانتومی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>
            <a:off x="6308048" y="1640840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58798" y="1042666"/>
            <a:ext cx="370522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بردار وضعیت‌های سیستم‌های دو حالته به عنوان </a:t>
            </a:r>
            <a:r>
              <a:rPr lang="fa-IR" sz="2800" b="1" dirty="0" err="1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کیوبیت‌ها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900329" y="3200401"/>
            <a:ext cx="3414319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ماتریس‌های یکانی به عنوان عملگرهای تغییر سیستم (گیت‌ها)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4356027" y="968342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385962" y="3141435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EE0083-8738-45CA-A285-2A2C22E02522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4DE42C40-44D6-430F-88A1-4043E412C34B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3ACF7-2D4B-47AA-923F-A26B6433851C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78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محاسبات کوانتومی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963183" y="735984"/>
            <a:ext cx="4931974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نمادگذاری برا-کت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72142" y="1421035"/>
            <a:ext cx="5592556" cy="2249265"/>
            <a:chOff x="529638" y="1783232"/>
            <a:chExt cx="5592556" cy="22492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 Placeholder 2"/>
                <p:cNvSpPr txBox="1">
                  <a:spLocks/>
                </p:cNvSpPr>
                <p:nvPr/>
              </p:nvSpPr>
              <p:spPr>
                <a:xfrm>
                  <a:off x="529638" y="1802749"/>
                  <a:ext cx="5419460" cy="2229748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نمایش بردارهای وضعیت سیستم</a:t>
                  </a:r>
                  <a:r>
                    <a:rPr lang="en-US" sz="1800" b="1" dirty="0">
                      <a:latin typeface="IRANSans" panose="020B0604020202020204" charset="-78"/>
                      <a:cs typeface="IRANSans" panose="020B0604020202020204" charset="-78"/>
                    </a:rPr>
                    <a:t> </a:t>
                  </a: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تک </a:t>
                  </a:r>
                  <a:r>
                    <a:rPr lang="fa-IR" sz="1800" b="1" dirty="0" err="1">
                      <a:latin typeface="IRANSans" panose="020B0604020202020204" charset="-78"/>
                      <a:cs typeface="IRANSans" panose="020B0604020202020204" charset="-78"/>
                    </a:rPr>
                    <a:t>کیوبیتی</a:t>
                  </a:r>
                  <a:endParaRPr lang="fa-IR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 algn="l" rtl="0">
                    <a:lnSpc>
                      <a:spcPct val="130000"/>
                    </a:lnSpc>
                    <a:spcBef>
                      <a:spcPts val="1250"/>
                    </a:spcBef>
                    <a:spcAft>
                      <a:spcPts val="5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𝟎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𝟎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 ,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𝟎</m:t>
                                </m:r>
                              </m:num>
                              <m:den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 algn="l" rtl="0">
                    <a:lnSpc>
                      <a:spcPct val="130000"/>
                    </a:lnSpc>
                    <a:spcBef>
                      <a:spcPts val="1250"/>
                    </a:spcBef>
                    <a:spcAft>
                      <a:spcPts val="5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𝝍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𝜶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𝟎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+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𝜷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 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𝜶</m:t>
                                </m:r>
                              </m:num>
                              <m:den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𝜷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,  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𝜶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𝟐</m:t>
                            </m:r>
                          </m:sup>
                        </m:s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𝟐</m:t>
                            </m:r>
                          </m:sup>
                        </m:s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𝟏</m:t>
                        </m:r>
                      </m:oMath>
                    </m:oMathPara>
                  </a14:m>
                  <a:endParaRPr lang="en-US" sz="1800" b="1" i="1" dirty="0">
                    <a:latin typeface="Cambria Math" panose="02040503050406030204" pitchFamily="18" charset="0"/>
                    <a:cs typeface="IRANSans" panose="020B0604020202020204" charset="-78"/>
                  </a:endParaRPr>
                </a:p>
                <a:p>
                  <a:pPr algn="l" rtl="0">
                    <a:lnSpc>
                      <a:spcPct val="130000"/>
                    </a:lnSpc>
                    <a:spcBef>
                      <a:spcPts val="1250"/>
                    </a:spcBef>
                    <a:spcAft>
                      <a:spcPts val="5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𝝍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𝟎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𝜷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=(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  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𝜷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) </m:t>
                        </m:r>
                      </m:oMath>
                    </m:oMathPara>
                  </a14:m>
                  <a:endParaRPr lang="fa-IR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>
                    <a:lnSpc>
                      <a:spcPct val="125000"/>
                    </a:lnSpc>
                  </a:pPr>
                  <a:endParaRPr lang="en-US" sz="1600" b="1" dirty="0">
                    <a:latin typeface="IRANSans" panose="020B0604020202020204" charset="-78"/>
                    <a:cs typeface="IRANSans" panose="020B0604020202020204" charset="-78"/>
                  </a:endParaRPr>
                </a:p>
              </p:txBody>
            </p:sp>
          </mc:Choice>
          <mc:Fallback>
            <p:sp>
              <p:nvSpPr>
                <p:cNvPr id="52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38" y="1802749"/>
                  <a:ext cx="5419460" cy="2229748"/>
                </a:xfrm>
                <a:prstGeom prst="rect">
                  <a:avLst/>
                </a:prstGeom>
                <a:blipFill>
                  <a:blip r:embed="rId4"/>
                  <a:stretch>
                    <a:fillRect r="-900" b="-9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F7C5A8-FB13-43A9-AE6F-88D7ED6693F5}"/>
              </a:ext>
            </a:extLst>
          </p:cNvPr>
          <p:cNvGrpSpPr/>
          <p:nvPr/>
        </p:nvGrpSpPr>
        <p:grpSpPr>
          <a:xfrm>
            <a:off x="882892" y="4059136"/>
            <a:ext cx="5419460" cy="2150983"/>
            <a:chOff x="702734" y="1783232"/>
            <a:chExt cx="5419460" cy="21509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 Placeholder 2">
                  <a:extLst>
                    <a:ext uri="{FF2B5EF4-FFF2-40B4-BE49-F238E27FC236}">
                      <a16:creationId xmlns:a16="http://schemas.microsoft.com/office/drawing/2014/main" id="{E3C46291-95B4-4AE3-9306-DC9CDD4661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2734" y="1802749"/>
                  <a:ext cx="5246364" cy="2131466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25000"/>
                    </a:lnSpc>
                  </a:pP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نمایش بردارهای وضعیت سیستم چند </a:t>
                  </a:r>
                  <a:r>
                    <a:rPr lang="fa-IR" sz="1800" b="1" dirty="0" err="1">
                      <a:latin typeface="IRANSans" panose="020B0604020202020204" charset="-78"/>
                      <a:cs typeface="IRANSans" panose="020B0604020202020204" charset="-78"/>
                    </a:rPr>
                    <a:t>کیوبیتی</a:t>
                  </a:r>
                  <a:endParaRPr lang="fa-IR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 algn="l" rtl="0"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𝒃𝒂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 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𝟎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⊗</m:t>
                        </m:r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𝟎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 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sz="1800" b="1" i="1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IRANSans" panose="020B0604020202020204" charset="-78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 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noBar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noBar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cs typeface="IRANSans" panose="020B0604020202020204" charset="-78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cs typeface="IRANSans" panose="020B0604020202020204" charset="-78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fa-IR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</p:txBody>
            </p:sp>
          </mc:Choice>
          <mc:Fallback>
            <p:sp>
              <p:nvSpPr>
                <p:cNvPr id="30" name="Text Placeholder 2">
                  <a:extLst>
                    <a:ext uri="{FF2B5EF4-FFF2-40B4-BE49-F238E27FC236}">
                      <a16:creationId xmlns:a16="http://schemas.microsoft.com/office/drawing/2014/main" id="{E3C46291-95B4-4AE3-9306-DC9CDD466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734" y="1802749"/>
                  <a:ext cx="5246364" cy="2131466"/>
                </a:xfrm>
                <a:prstGeom prst="rect">
                  <a:avLst/>
                </a:prstGeom>
                <a:blipFill>
                  <a:blip r:embed="rId5"/>
                  <a:stretch>
                    <a:fillRect r="-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ABE48F-FA8D-474F-ADA5-61F51418F789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507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محاسبات کوانتومی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2933701" y="735984"/>
            <a:ext cx="2961455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درهم‌تنیدگی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72142" y="1421035"/>
            <a:ext cx="5592556" cy="533984"/>
            <a:chOff x="529638" y="1783232"/>
            <a:chExt cx="5592556" cy="533984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529638" y="1802749"/>
              <a:ext cx="5419460" cy="51446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سیستم چند </a:t>
              </a: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کیوبیتی</a:t>
              </a: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 فاقد ضرب </a:t>
              </a: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تانسوری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5E0DA0-4EA3-4E23-9EED-A30109F8B683}"/>
              </a:ext>
            </a:extLst>
          </p:cNvPr>
          <p:cNvGrpSpPr/>
          <p:nvPr/>
        </p:nvGrpSpPr>
        <p:grpSpPr>
          <a:xfrm>
            <a:off x="772142" y="1955019"/>
            <a:ext cx="5592556" cy="1310791"/>
            <a:chOff x="529638" y="1783232"/>
            <a:chExt cx="5592556" cy="13107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F63A8974-2B40-4A29-9E2E-4499DE40E8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638" y="1802749"/>
                  <a:ext cx="5419460" cy="1291274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وضعیت‌های بل:</a:t>
                  </a:r>
                </a:p>
                <a:p>
                  <a:pPr algn="l" rtl="0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0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𝚽</m:t>
                                </m:r>
                              </m:e>
                              <m:sub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±</m:t>
                                </m:r>
                              </m:sub>
                            </m:sSub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𝟐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𝟎𝟎</m:t>
                                </m:r>
                              </m:e>
                            </m:d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  <m:t>±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 ,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𝚿</m:t>
                                </m:r>
                              </m:e>
                              <m:sub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±</m:t>
                                </m:r>
                              </m:sub>
                            </m:sSub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IRANSans" panose="020B0604020202020204" charset="-78"/>
                                  </a:rPr>
                                  <m:t>𝟐</m:t>
                                </m:r>
                              </m:e>
                            </m:rad>
                          </m:den>
                        </m:f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(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ANSans" panose="020B0604020202020204" charset="-78"/>
                              </a:rPr>
                              <m:t>𝟎𝟏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±|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𝟏𝟎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RANSans" panose="020B0604020202020204" charset="-78"/>
                          </a:rPr>
                          <m:t>⟩)</m:t>
                        </m:r>
                      </m:oMath>
                    </m:oMathPara>
                  </a14:m>
                  <a:endParaRPr lang="fa-IR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>
                    <a:lnSpc>
                      <a:spcPct val="125000"/>
                    </a:lnSpc>
                  </a:pPr>
                  <a:endParaRPr lang="en-US" sz="1600" b="1" dirty="0">
                    <a:latin typeface="IRANSans" panose="020B0604020202020204" charset="-78"/>
                    <a:cs typeface="IRANSans" panose="020B0604020202020204" charset="-78"/>
                  </a:endParaRPr>
                </a:p>
              </p:txBody>
            </p:sp>
          </mc:Choice>
          <mc:Fallback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F63A8974-2B40-4A29-9E2E-4499DE40E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38" y="1802749"/>
                  <a:ext cx="5419460" cy="1291274"/>
                </a:xfrm>
                <a:prstGeom prst="rect">
                  <a:avLst/>
                </a:prstGeom>
                <a:blipFill>
                  <a:blip r:embed="rId4"/>
                  <a:stretch>
                    <a:fillRect r="-9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3A4D54E-C37C-457D-A300-F0A96F414C58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BFCC198-781B-46EC-BDC3-55B0929B6126}"/>
              </a:ext>
            </a:extLst>
          </p:cNvPr>
          <p:cNvSpPr txBox="1">
            <a:spLocks/>
          </p:cNvSpPr>
          <p:nvPr/>
        </p:nvSpPr>
        <p:spPr>
          <a:xfrm>
            <a:off x="2933701" y="3340677"/>
            <a:ext cx="2917856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گیت‌های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CE0283-7418-461D-80B1-93677DF87B88}"/>
              </a:ext>
            </a:extLst>
          </p:cNvPr>
          <p:cNvGrpSpPr/>
          <p:nvPr/>
        </p:nvGrpSpPr>
        <p:grpSpPr>
          <a:xfrm>
            <a:off x="709796" y="3944428"/>
            <a:ext cx="5592556" cy="1909256"/>
            <a:chOff x="529638" y="1783232"/>
            <a:chExt cx="5592556" cy="19092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 Placeholder 2">
                  <a:extLst>
                    <a:ext uri="{FF2B5EF4-FFF2-40B4-BE49-F238E27FC236}">
                      <a16:creationId xmlns:a16="http://schemas.microsoft.com/office/drawing/2014/main" id="{64C22E18-BBE8-4D07-A2B6-343016E255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638" y="1802749"/>
                  <a:ext cx="5419460" cy="1889739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اعمال ماتریس‌های یکانی بر روی بردارها</a:t>
                  </a:r>
                </a:p>
                <a:p>
                  <a:pPr algn="l" rtl="0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𝑿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 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800" b="1" i="0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 ,  </m:t>
                        </m:r>
                        <m:r>
                          <a:rPr lang="en-US" sz="1800" b="1" i="0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0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𝟎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 ,  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𝑿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=|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𝟎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⟩</m:t>
                        </m:r>
                      </m:oMath>
                    </m:oMathPara>
                  </a14:m>
                  <a:endParaRPr lang="en-US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  <a:p>
                  <a:pPr algn="l" rtl="0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𝟑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𝜽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𝝓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𝝀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)= 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𝒄𝒐𝒔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.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𝟓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 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𝜽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𝒊</m:t>
                                      </m:r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𝝀</m:t>
                                      </m:r>
                                    </m:sup>
                                  </m:s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𝒔𝒊𝒏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.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𝟓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 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𝜽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𝒊</m:t>
                                      </m:r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𝝓</m:t>
                                      </m:r>
                                    </m:sup>
                                  </m:s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𝒔𝒊𝒏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.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𝟓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 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𝜽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)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  <a:cs typeface="IRANSans" panose="020B0604020202020204" charset="-78"/>
                                        </a:rPr>
                                        <m:t>𝒊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  <a:cs typeface="IRANSans" panose="020B0604020202020204" charset="-7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  <a:cs typeface="IRANSans" panose="020B0604020202020204" charset="-78"/>
                                            </a:rPr>
                                            <m:t>𝝓</m:t>
                                          </m:r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  <a:cs typeface="IRANSans" panose="020B0604020202020204" charset="-78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  <a:cs typeface="IRANSans" panose="020B0604020202020204" charset="-78"/>
                                            </a:rPr>
                                            <m:t>𝝀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𝒄𝒐𝒔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.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𝟓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 ∗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𝜽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b="1" dirty="0">
                    <a:latin typeface="IRANSans" panose="020B0604020202020204" charset="-78"/>
                    <a:cs typeface="IRANSans" panose="020B0604020202020204" charset="-78"/>
                  </a:endParaRPr>
                </a:p>
              </p:txBody>
            </p:sp>
          </mc:Choice>
          <mc:Fallback>
            <p:sp>
              <p:nvSpPr>
                <p:cNvPr id="28" name="Text Placeholder 2">
                  <a:extLst>
                    <a:ext uri="{FF2B5EF4-FFF2-40B4-BE49-F238E27FC236}">
                      <a16:creationId xmlns:a16="http://schemas.microsoft.com/office/drawing/2014/main" id="{64C22E18-BBE8-4D07-A2B6-343016E25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38" y="1802749"/>
                  <a:ext cx="5419460" cy="1889739"/>
                </a:xfrm>
                <a:prstGeom prst="rect">
                  <a:avLst/>
                </a:prstGeom>
                <a:blipFill>
                  <a:blip r:embed="rId5"/>
                  <a:stretch>
                    <a:fillRect r="-10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D57A3D8-638D-4EF2-8EB6-3865E661EFD9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12D6E8E-AB00-449C-96E3-AF5AA3607236}"/>
              </a:ext>
            </a:extLst>
          </p:cNvPr>
          <p:cNvSpPr txBox="1">
            <a:spLocks/>
          </p:cNvSpPr>
          <p:nvPr/>
        </p:nvSpPr>
        <p:spPr>
          <a:xfrm>
            <a:off x="5959215" y="3338237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166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محاسبات کوانتومی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2933701" y="735984"/>
            <a:ext cx="2961455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اندازه‌گیری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72142" y="1421035"/>
            <a:ext cx="5592556" cy="1048680"/>
            <a:chOff x="529638" y="1783232"/>
            <a:chExt cx="5592556" cy="10486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 Placeholder 2"/>
                <p:cNvSpPr txBox="1">
                  <a:spLocks/>
                </p:cNvSpPr>
                <p:nvPr/>
              </p:nvSpPr>
              <p:spPr>
                <a:xfrm>
                  <a:off x="529638" y="1802749"/>
                  <a:ext cx="5419460" cy="1029163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fa-IR" sz="1800" b="1" dirty="0" err="1">
                      <a:latin typeface="IRANSans" panose="020B0604020202020204" charset="-78"/>
                      <a:cs typeface="IRANSans" panose="020B0604020202020204" charset="-78"/>
                    </a:rPr>
                    <a:t>امیدریاضی</a:t>
                  </a: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 مشاهده‌پذیر</a:t>
                  </a:r>
                  <a:r>
                    <a:rPr lang="en-US" sz="1800" b="1" dirty="0">
                      <a:latin typeface="IRANSans" panose="020B0604020202020204" charset="-78"/>
                      <a:cs typeface="IRANSans" panose="020B0604020202020204" charset="-78"/>
                    </a:rPr>
                    <a:t> </a:t>
                  </a:r>
                  <a:r>
                    <a:rPr lang="fa-IR" sz="1800" b="1" dirty="0">
                      <a:latin typeface="IRANSans" panose="020B0604020202020204" charset="-78"/>
                      <a:cs typeface="IRANSans" panose="020B0604020202020204" charset="-78"/>
                    </a:rPr>
                    <a:t> هرمیتی</a:t>
                  </a:r>
                </a:p>
                <a:p>
                  <a:pPr algn="l" rtl="0"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𝒁</m:t>
                                </m:r>
                              </m:e>
                            </m:d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  <m:t>𝟏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</m:t>
                        </m:r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cs typeface="IRANSans" panose="020B0604020202020204" charset="-78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IRANSans" panose="020B0604020202020204" charset="-78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𝟎</m:t>
                                </m:r>
                              </m:num>
                              <m:den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cs typeface="IRANSans" panose="020B0604020202020204" charset="-78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=−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IRANSans" panose="020B0604020202020204" charset="-78"/>
                          </a:rPr>
                          <m:t>𝟏</m:t>
                        </m:r>
                      </m:oMath>
                    </m:oMathPara>
                  </a14:m>
                  <a:endParaRPr lang="en-US" sz="1800" b="1" dirty="0">
                    <a:latin typeface="IRANSans" panose="020B0604020202020204" charset="-78"/>
                    <a:cs typeface="IRANSans" panose="020B0604020202020204" charset="-78"/>
                  </a:endParaRPr>
                </a:p>
              </p:txBody>
            </p:sp>
          </mc:Choice>
          <mc:Fallback>
            <p:sp>
              <p:nvSpPr>
                <p:cNvPr id="52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38" y="1802749"/>
                  <a:ext cx="5419460" cy="1029163"/>
                </a:xfrm>
                <a:prstGeom prst="rect">
                  <a:avLst/>
                </a:prstGeom>
                <a:blipFill>
                  <a:blip r:embed="rId4"/>
                  <a:stretch>
                    <a:fillRect r="-900" b="-177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۴۲۳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BFCC198-781B-46EC-BDC3-55B0929B6126}"/>
              </a:ext>
            </a:extLst>
          </p:cNvPr>
          <p:cNvSpPr txBox="1">
            <a:spLocks/>
          </p:cNvSpPr>
          <p:nvPr/>
        </p:nvSpPr>
        <p:spPr>
          <a:xfrm>
            <a:off x="709796" y="2883239"/>
            <a:ext cx="514176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نمایش دیداری مدارهای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12D6E8E-AB00-449C-96E3-AF5AA3607236}"/>
              </a:ext>
            </a:extLst>
          </p:cNvPr>
          <p:cNvSpPr txBox="1">
            <a:spLocks/>
          </p:cNvSpPr>
          <p:nvPr/>
        </p:nvSpPr>
        <p:spPr>
          <a:xfrm>
            <a:off x="5957090" y="2871948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۵۳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593DC-3385-4418-B515-C7EAFB73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172" y="3504326"/>
            <a:ext cx="2057400" cy="24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محاسبات کوانتومی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1219201" y="735984"/>
            <a:ext cx="4675956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 ماشین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72142" y="1421035"/>
            <a:ext cx="5592556" cy="518774"/>
            <a:chOff x="529638" y="1783232"/>
            <a:chExt cx="5592556" cy="518774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بهینه‌سازی پارامترهای گیت‌های یک مدار کوانتومی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۶۲۳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C2EDAF-D2F8-4F8B-99BF-19057CC959F9}"/>
              </a:ext>
            </a:extLst>
          </p:cNvPr>
          <p:cNvGrpSpPr/>
          <p:nvPr/>
        </p:nvGrpSpPr>
        <p:grpSpPr>
          <a:xfrm>
            <a:off x="772142" y="2133683"/>
            <a:ext cx="5592556" cy="518774"/>
            <a:chOff x="529638" y="1783232"/>
            <a:chExt cx="5592556" cy="518774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30630054-FC9C-43D9-8D87-47556EE660F2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لایه‌های</a:t>
              </a: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 کدگذاری و </a:t>
              </a: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پارامتریک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70B14FF-E7B5-434F-B85D-AA7D28C1D6C6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C20FEC-CA44-4371-9749-5188D8542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" y="2758072"/>
            <a:ext cx="4214138" cy="15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475768" y="1869441"/>
            <a:ext cx="2253318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تئوری موسیقی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>
            <a:off x="6308048" y="1640840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58798" y="1042666"/>
            <a:ext cx="370522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زبان توصیف قطعات موسیقی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900329" y="3200401"/>
            <a:ext cx="3414319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تعاریف و قواعد خاص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4356027" y="968342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385962" y="3141435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EE0083-8738-45CA-A285-2A2C22E02522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4DE42C40-44D6-430F-88A1-4043E412C34B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3ACF7-2D4B-47AA-923F-A26B6433851C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494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r="24308"/>
          <a:stretch/>
        </p:blipFill>
        <p:spPr>
          <a:xfrm>
            <a:off x="5788904" y="0"/>
            <a:ext cx="3355096" cy="65293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88904" y="0"/>
            <a:ext cx="3355096" cy="3009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49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8" name="Rectangle 17"/>
          <p:cNvSpPr/>
          <p:nvPr/>
        </p:nvSpPr>
        <p:spPr>
          <a:xfrm>
            <a:off x="5730818" y="-8884"/>
            <a:ext cx="3413182" cy="653827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0" y="-14514"/>
            <a:ext cx="5788904" cy="653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0" dist="38100" dir="10800000" algn="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89994" y="1606860"/>
            <a:ext cx="1616903" cy="3136590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>
                <a:blipFill dpi="0" rotWithShape="1">
                  <a:blip r:embed="rId3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در</a:t>
            </a:r>
            <a:endParaRPr lang="en-US" b="1" dirty="0">
              <a:blipFill dpi="0" rotWithShape="1">
                <a:blip r:embed="rId3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r>
              <a:rPr lang="fa-IR" b="1" dirty="0">
                <a:blipFill dpi="0" rotWithShape="1">
                  <a:blip r:embed="rId3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ایــن</a:t>
            </a:r>
            <a:endParaRPr lang="en-US" b="1" dirty="0">
              <a:blipFill dpi="0" rotWithShape="1">
                <a:blip r:embed="rId3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r>
              <a:rPr lang="fa-IR" b="1" dirty="0">
                <a:blipFill dpi="0" rotWithShape="1">
                  <a:blip r:embed="rId3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ارائه</a:t>
            </a:r>
            <a:endParaRPr lang="en-US" b="1" dirty="0">
              <a:blipFill dpi="0" rotWithShape="1">
                <a:blip r:embed="rId3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2" y="1885632"/>
            <a:ext cx="2941536" cy="274924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مقدمه</a:t>
            </a: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پیش‌نیازها</a:t>
            </a: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روش پیشنهادی و پیاده‌سازی</a:t>
            </a: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اجرا و نتایج نو</a:t>
            </a: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نتیجه‌گیری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B95C64A1-81EB-4AC2-94AC-1F95D01802B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46991" y="113760"/>
            <a:ext cx="3163104" cy="285625"/>
            <a:chOff x="5846991" y="113760"/>
            <a:chExt cx="3163104" cy="285625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782572" y="113760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Isosceles Triangle 10"/>
          <p:cNvSpPr/>
          <p:nvPr/>
        </p:nvSpPr>
        <p:spPr>
          <a:xfrm rot="5400000">
            <a:off x="6273476" y="5704360"/>
            <a:ext cx="361311" cy="36197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98915" y="2036073"/>
            <a:ext cx="428418" cy="42920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72192" y="6082066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69385" y="1426600"/>
            <a:ext cx="1686302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تئوری موسیقی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164879" y="1432326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4660899" y="735984"/>
            <a:ext cx="1234257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72142" y="1421035"/>
            <a:ext cx="5592556" cy="518774"/>
            <a:chOff x="529638" y="1783232"/>
            <a:chExt cx="5592556" cy="518774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ارتعاشاتی</a:t>
              </a: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 با فرکانس معین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 Placeholder 2"/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9F0DAE08-00D4-4B03-863E-F4426F0D81E0}"/>
              </a:ext>
            </a:extLst>
          </p:cNvPr>
          <p:cNvSpPr txBox="1">
            <a:spLocks/>
          </p:cNvSpPr>
          <p:nvPr/>
        </p:nvSpPr>
        <p:spPr>
          <a:xfrm>
            <a:off x="5945201" y="121158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با محاسبات کوانتومی</a:t>
            </a:r>
            <a:r>
              <a:rPr lang="en-US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</a:t>
            </a:r>
            <a:r>
              <a:rPr lang="fa-IR" sz="1050" dirty="0">
                <a:solidFill>
                  <a:srgbClr val="00B050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</a:t>
            </a:r>
            <a:r>
              <a:rPr lang="fa-IR" sz="1050" dirty="0">
                <a:latin typeface="IRANYekanWeb" panose="020B0506030804020204" pitchFamily="34" charset="-78"/>
                <a:cs typeface="IRANYekanWeb" panose="020B0506030804020204" pitchFamily="34" charset="-78"/>
              </a:rPr>
              <a:t>عرفان عابدی</a:t>
            </a:r>
            <a:endParaRPr lang="en-US" sz="1050" dirty="0"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C2EDAF-D2F8-4F8B-99BF-19057CC959F9}"/>
              </a:ext>
            </a:extLst>
          </p:cNvPr>
          <p:cNvGrpSpPr/>
          <p:nvPr/>
        </p:nvGrpSpPr>
        <p:grpSpPr>
          <a:xfrm>
            <a:off x="772142" y="2043915"/>
            <a:ext cx="5592556" cy="518774"/>
            <a:chOff x="529638" y="1783232"/>
            <a:chExt cx="5592556" cy="518774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30630054-FC9C-43D9-8D87-47556EE660F2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۱۲ نت کلی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70B14FF-E7B5-434F-B85D-AA7D28C1D6C6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35CD33-2AF4-4C51-9DCC-C89019BDD979}"/>
              </a:ext>
            </a:extLst>
          </p:cNvPr>
          <p:cNvGrpSpPr/>
          <p:nvPr/>
        </p:nvGrpSpPr>
        <p:grpSpPr>
          <a:xfrm>
            <a:off x="772142" y="2679606"/>
            <a:ext cx="5592556" cy="518774"/>
            <a:chOff x="529638" y="1783232"/>
            <a:chExt cx="5592556" cy="518774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08193F3C-DB7F-4FF5-B3AA-F87E6323A381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فرکانس دو برابر = یک </a:t>
              </a: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اکتاو</a:t>
              </a: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 بالاتر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F9DDF72-551A-453C-9C47-267E9829EBAA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53F82D5-AB6D-4023-8F64-A8BB6B3A2093}"/>
              </a:ext>
            </a:extLst>
          </p:cNvPr>
          <p:cNvSpPr txBox="1">
            <a:spLocks/>
          </p:cNvSpPr>
          <p:nvPr/>
        </p:nvSpPr>
        <p:spPr>
          <a:xfrm>
            <a:off x="4660899" y="3406401"/>
            <a:ext cx="1234257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آکورد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4B33194-40D2-443E-8F9A-72710FEB8240}"/>
              </a:ext>
            </a:extLst>
          </p:cNvPr>
          <p:cNvSpPr txBox="1">
            <a:spLocks/>
          </p:cNvSpPr>
          <p:nvPr/>
        </p:nvSpPr>
        <p:spPr>
          <a:xfrm>
            <a:off x="6000354" y="3405770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3D10C1-7E89-4D80-A365-CF7A894362B6}"/>
              </a:ext>
            </a:extLst>
          </p:cNvPr>
          <p:cNvGrpSpPr/>
          <p:nvPr/>
        </p:nvGrpSpPr>
        <p:grpSpPr>
          <a:xfrm>
            <a:off x="709796" y="4244022"/>
            <a:ext cx="5592556" cy="518774"/>
            <a:chOff x="529638" y="1783232"/>
            <a:chExt cx="5592556" cy="518774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DD6595F9-1CC2-4471-B0AD-EA8BA4AB28F3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پخش </a:t>
              </a:r>
              <a:r>
                <a:rPr lang="fa-IR" sz="1800" b="1" dirty="0" err="1">
                  <a:latin typeface="IRANSans" panose="020B0604020202020204" charset="-78"/>
                  <a:cs typeface="IRANSans" panose="020B0604020202020204" charset="-78"/>
                </a:rPr>
                <a:t>هم‌زمان</a:t>
              </a: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 چند نت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6C35D3D-46CE-45B0-8E46-897A948E7E2B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77F1C6-DF16-497E-BE1E-FEA71A0BDA13}"/>
              </a:ext>
            </a:extLst>
          </p:cNvPr>
          <p:cNvGrpSpPr/>
          <p:nvPr/>
        </p:nvGrpSpPr>
        <p:grpSpPr>
          <a:xfrm>
            <a:off x="755165" y="4850767"/>
            <a:ext cx="5592556" cy="518774"/>
            <a:chOff x="529638" y="1783232"/>
            <a:chExt cx="5592556" cy="518774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9212857-1027-4CCD-9CD6-6C2A11F4889A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شناخته شدن با نت اول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37B9192-B0EA-4593-946C-E4831E79F9E5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720AA0-1E98-4033-A816-88EA67872371}"/>
              </a:ext>
            </a:extLst>
          </p:cNvPr>
          <p:cNvGrpSpPr/>
          <p:nvPr/>
        </p:nvGrpSpPr>
        <p:grpSpPr>
          <a:xfrm>
            <a:off x="742723" y="5449150"/>
            <a:ext cx="5592556" cy="518774"/>
            <a:chOff x="529638" y="1783232"/>
            <a:chExt cx="5592556" cy="518774"/>
          </a:xfrm>
        </p:grpSpPr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D34FBBF4-2BFA-40DE-AC76-A7BBCAD34455}"/>
                </a:ext>
              </a:extLst>
            </p:cNvPr>
            <p:cNvSpPr txBox="1">
              <a:spLocks/>
            </p:cNvSpPr>
            <p:nvPr/>
          </p:nvSpPr>
          <p:spPr>
            <a:xfrm>
              <a:off x="529638" y="1802749"/>
              <a:ext cx="5419460" cy="499257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fa-IR" sz="1800" b="1" dirty="0">
                  <a:latin typeface="IRANSans" panose="020B0604020202020204" charset="-78"/>
                  <a:cs typeface="IRANSans" panose="020B0604020202020204" charset="-78"/>
                </a:rPr>
                <a:t>تولید صدایی جدید</a:t>
              </a:r>
              <a:endParaRPr lang="en-US" sz="1800" b="1" dirty="0"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983E6F4-23EA-47E7-A025-8C91428618B3}"/>
                </a:ext>
              </a:extLst>
            </p:cNvPr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98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21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887" y="733426"/>
            <a:ext cx="7920037" cy="2876550"/>
          </a:xfrm>
          <a:noFill/>
        </p:spPr>
        <p:txBody>
          <a:bodyPr anchor="t"/>
          <a:lstStyle/>
          <a:p>
            <a:pPr algn="ctr" rtl="1">
              <a:lnSpc>
                <a:spcPts val="10560"/>
              </a:lnSpc>
            </a:pPr>
            <a:r>
              <a:rPr lang="fa-IR" sz="3200" b="1" spc="-150" dirty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بخش سوم</a:t>
            </a:r>
            <a:br>
              <a:rPr lang="fa-IR" sz="4800" spc="-150" dirty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8800" b="1" spc="-150" dirty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روش پیشنهادی</a:t>
            </a:r>
            <a:endParaRPr lang="en-US" sz="8800" b="1" spc="-150" dirty="0">
              <a:blipFill dpi="0" rotWithShape="1">
                <a:blip r:embed="rId2"/>
                <a:srcRect/>
                <a:tile tx="-24765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864168" y="4165103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ماژول </a:t>
            </a:r>
            <a:r>
              <a:rPr lang="en-US" sz="18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Midi</a:t>
            </a:r>
            <a:r>
              <a:rPr lang="fa-IR" sz="18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		 ماژول </a:t>
            </a:r>
            <a:r>
              <a:rPr lang="en-US" sz="18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r>
              <a:rPr lang="fa-IR" sz="18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	            ماژول </a:t>
            </a:r>
            <a:r>
              <a:rPr lang="en-US" sz="1800" b="1" dirty="0" err="1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1800" b="1" dirty="0">
              <a:solidFill>
                <a:srgbClr val="FF5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ross 10"/>
          <p:cNvSpPr/>
          <p:nvPr/>
        </p:nvSpPr>
        <p:spPr>
          <a:xfrm>
            <a:off x="2571751" y="1521622"/>
            <a:ext cx="650080" cy="650080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864168" y="3736776"/>
            <a:ext cx="250031" cy="250031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064817" y="4590541"/>
            <a:ext cx="2057400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برای استخراج داده‌ها از مجموعه داده و کار با فایل‌های موسیقی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539728" y="4602589"/>
            <a:ext cx="1747129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استفاده از حافظه‌های طولانی کوتاه مدت کوانتومی برای تولید موسیقی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8171257" y="5651457"/>
            <a:ext cx="372667" cy="372667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1001078" y="4590541"/>
            <a:ext cx="1926125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استفاده از شبکه‌ی زایای دشمن‌گونه‌ی کوانتومی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12779" y="101982"/>
            <a:ext cx="3893150" cy="318392"/>
            <a:chOff x="5843607" y="133965"/>
            <a:chExt cx="3163104" cy="293260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5843607" y="182296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</a:t>
              </a:r>
              <a:r>
                <a:rPr lang="en-US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</a:t>
              </a: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059595" y="13396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479529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01299" y="195794"/>
            <a:ext cx="5540329" cy="3101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endParaRPr lang="fa-IR" sz="3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8416068" y="1092200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50850" y="141227"/>
            <a:ext cx="3893150" cy="310104"/>
            <a:chOff x="5846991" y="108760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119737" y="108760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8DCCD7E-4548-4E21-9F95-2621B9EA6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8" y="1997323"/>
            <a:ext cx="8445824" cy="2988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36BC6-D4C9-442D-920B-98955C9314CC}"/>
              </a:ext>
            </a:extLst>
          </p:cNvPr>
          <p:cNvSpPr txBox="1"/>
          <p:nvPr/>
        </p:nvSpPr>
        <p:spPr>
          <a:xfrm>
            <a:off x="5521896" y="970222"/>
            <a:ext cx="283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طرح کلی</a:t>
            </a:r>
            <a:endParaRPr lang="en-US" sz="32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9830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971207" y="2048217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ts val="37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Midi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 rot="16200000">
            <a:off x="6755304" y="2079947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4567238" y="1255428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>
          <a:xfrm>
            <a:off x="128150" y="1139422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کار با فایل‌های با پسوند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.midi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r="9519"/>
          <a:stretch/>
        </p:blipFill>
        <p:spPr>
          <a:xfrm>
            <a:off x="176168" y="2356742"/>
            <a:ext cx="5122869" cy="3880567"/>
          </a:xfrm>
          <a:prstGeom prst="roundRect">
            <a:avLst>
              <a:gd name="adj" fmla="val 21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1" name="Group 20"/>
          <p:cNvGrpSpPr/>
          <p:nvPr/>
        </p:nvGrpSpPr>
        <p:grpSpPr>
          <a:xfrm>
            <a:off x="5116945" y="80050"/>
            <a:ext cx="3893150" cy="310103"/>
            <a:chOff x="5846991" y="113764"/>
            <a:chExt cx="3163104" cy="285625"/>
          </a:xfrm>
        </p:grpSpPr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</a:t>
              </a:r>
              <a:r>
                <a:rPr lang="en-US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en-US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</p:spTree>
    <p:extLst>
      <p:ext uri="{BB962C8B-B14F-4D97-AF65-F5344CB8AC3E}">
        <p14:creationId xmlns:p14="http://schemas.microsoft.com/office/powerpoint/2010/main" val="16781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Midi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استخراج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نت‌ها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،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آکوردها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و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فرکانس‌های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آن‌ها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51C65-6786-4F9E-B680-84A1A333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49" y="1975740"/>
            <a:ext cx="4809340" cy="411120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4180115" y="735984"/>
            <a:ext cx="1715042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استخراج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155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Midi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ساخت نگاشت یک به یک از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نت‌ها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به اعداد طبیعی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3464493" y="735984"/>
            <a:ext cx="2430664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ساخت نگاشت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924B6-DEA3-4AA9-B623-1356EAE59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8" y="2266391"/>
            <a:ext cx="6369502" cy="19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971207" y="2048217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ts val="3700"/>
              </a:lnSpc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 rot="16200000">
            <a:off x="6755304" y="2079947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4766655" y="1255427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>
          <a:xfrm>
            <a:off x="324393" y="1171891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تبدیل نسخه کلاسیک به کوانتومی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16945" y="80050"/>
            <a:ext cx="3893150" cy="310103"/>
            <a:chOff x="5846991" y="113764"/>
            <a:chExt cx="3163104" cy="285625"/>
          </a:xfrm>
        </p:grpSpPr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</a:t>
              </a:r>
              <a:r>
                <a:rPr lang="en-US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en-US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64A2F-6C5B-4374-A392-080C01A9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0" y="2213258"/>
            <a:ext cx="4978278" cy="35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7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یک لایه کدگذاری و چند لایه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پارامتریک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زیرمدارهای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FEEEA-73F3-4E76-ABA6-B529B92A6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49" y="2058122"/>
            <a:ext cx="5611008" cy="1571844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290E8E5-BCD6-4601-B92D-67854E34ED5D}"/>
              </a:ext>
            </a:extLst>
          </p:cNvPr>
          <p:cNvSpPr/>
          <p:nvPr/>
        </p:nvSpPr>
        <p:spPr>
          <a:xfrm rot="5400000">
            <a:off x="6158917" y="3997801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679DACC-3FC1-4590-9773-436AA2E8083A}"/>
              </a:ext>
            </a:extLst>
          </p:cNvPr>
          <p:cNvSpPr txBox="1">
            <a:spLocks/>
          </p:cNvSpPr>
          <p:nvPr/>
        </p:nvSpPr>
        <p:spPr>
          <a:xfrm>
            <a:off x="501299" y="3849285"/>
            <a:ext cx="5540329" cy="9532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کدگذاری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Amplitude Embedding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و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پارامتریک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RandomLayers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از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کتابخانه‌ی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PennyLane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C681AF8-9115-4A96-AECE-D9BF457D5863}"/>
              </a:ext>
            </a:extLst>
          </p:cNvPr>
          <p:cNvSpPr/>
          <p:nvPr/>
        </p:nvSpPr>
        <p:spPr>
          <a:xfrm rot="5400000">
            <a:off x="6122616" y="5100828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EE71D5E-F8FE-4191-8612-110E8CB1F892}"/>
              </a:ext>
            </a:extLst>
          </p:cNvPr>
          <p:cNvSpPr txBox="1">
            <a:spLocks/>
          </p:cNvSpPr>
          <p:nvPr/>
        </p:nvSpPr>
        <p:spPr>
          <a:xfrm>
            <a:off x="501298" y="5021825"/>
            <a:ext cx="5540329" cy="9532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اندازه‌گیری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جداگانه‌ی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تک‌تک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کیوبیت‌های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سیستم</a:t>
            </a:r>
          </a:p>
        </p:txBody>
      </p:sp>
    </p:spTree>
    <p:extLst>
      <p:ext uri="{BB962C8B-B14F-4D97-AF65-F5344CB8AC3E}">
        <p14:creationId xmlns:p14="http://schemas.microsoft.com/office/powerpoint/2010/main" val="351443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Placeholder 2"/>
              <p:cNvSpPr txBox="1">
                <a:spLocks/>
              </p:cNvSpPr>
              <p:nvPr/>
            </p:nvSpPr>
            <p:spPr>
              <a:xfrm>
                <a:off x="457963" y="1352947"/>
                <a:ext cx="5540329" cy="1043947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با دریافت ورودی‌ای با ابعاد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IRANSans" panose="020B0506030804020204" pitchFamily="34" charset="-78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IRANSans" panose="020B0506030804020204" pitchFamily="34" charset="-78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IRANSans" panose="020B0506030804020204" pitchFamily="34" charset="-7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a-IR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، آن را در </a:t>
                </a:r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n</a:t>
                </a:r>
                <a:r>
                  <a:rPr lang="fa-IR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 کیوبیت کدگذاری می‌کند.</a:t>
                </a:r>
              </a:p>
            </p:txBody>
          </p:sp>
        </mc:Choice>
        <mc:Fallback>
          <p:sp>
            <p:nvSpPr>
              <p:cNvPr id="3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3" y="1352947"/>
                <a:ext cx="5540329" cy="1043947"/>
              </a:xfrm>
              <a:prstGeom prst="rect">
                <a:avLst/>
              </a:prstGeom>
              <a:blipFill>
                <a:blip r:embed="rId4"/>
                <a:stretch>
                  <a:fillRect r="-121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405364" y="735984"/>
            <a:ext cx="5489793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Amplitude Embedding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66605-DA22-4934-B505-9B57BFBA9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85" y="2363291"/>
            <a:ext cx="4854908" cy="1702765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8A72D0D-DD28-464B-826E-4503C7CE0AB0}"/>
              </a:ext>
            </a:extLst>
          </p:cNvPr>
          <p:cNvSpPr txBox="1">
            <a:spLocks/>
          </p:cNvSpPr>
          <p:nvPr/>
        </p:nvSpPr>
        <p:spPr>
          <a:xfrm>
            <a:off x="405364" y="4288995"/>
            <a:ext cx="5489793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Layers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D52D9E-3662-49BD-808F-D91DCD145D45}"/>
              </a:ext>
            </a:extLst>
          </p:cNvPr>
          <p:cNvSpPr txBox="1">
            <a:spLocks/>
          </p:cNvSpPr>
          <p:nvPr/>
        </p:nvSpPr>
        <p:spPr>
          <a:xfrm>
            <a:off x="6000354" y="4288995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0DBEAEF-19C4-426F-A2BB-1040D46C2459}"/>
              </a:ext>
            </a:extLst>
          </p:cNvPr>
          <p:cNvSpPr txBox="1">
            <a:spLocks/>
          </p:cNvSpPr>
          <p:nvPr/>
        </p:nvSpPr>
        <p:spPr>
          <a:xfrm>
            <a:off x="357776" y="4843326"/>
            <a:ext cx="5540329" cy="104394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 دریافت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(L, k)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، تعداد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L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لایه‌ی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پارامتریک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تصادفی که هر کدام شامل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k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پارامتر هستند را تولید می‌کند.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E2D6F1C-2347-4EE7-AF04-F6C203EE4D72}"/>
              </a:ext>
            </a:extLst>
          </p:cNvPr>
          <p:cNvSpPr/>
          <p:nvPr/>
        </p:nvSpPr>
        <p:spPr>
          <a:xfrm rot="5400000">
            <a:off x="6110343" y="4994872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پشت سر هم قرار گرفتن چند واحد بازگشتی کوانتومی 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4445000" y="735984"/>
            <a:ext cx="14501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خروجی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۴۳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290E8E5-BCD6-4601-B92D-67854E34ED5D}"/>
              </a:ext>
            </a:extLst>
          </p:cNvPr>
          <p:cNvSpPr/>
          <p:nvPr/>
        </p:nvSpPr>
        <p:spPr>
          <a:xfrm rot="5400000">
            <a:off x="6122617" y="4491229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679DACC-3FC1-4590-9773-436AA2E8083A}"/>
              </a:ext>
            </a:extLst>
          </p:cNvPr>
          <p:cNvSpPr txBox="1">
            <a:spLocks/>
          </p:cNvSpPr>
          <p:nvPr/>
        </p:nvSpPr>
        <p:spPr>
          <a:xfrm>
            <a:off x="561242" y="4334017"/>
            <a:ext cx="5540329" cy="46848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پس‌پردازش خروجی هر واحد بازگشتی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ACE9F-D812-4178-B121-0228D645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9" y="1976616"/>
            <a:ext cx="4582992" cy="213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50C2A-4EDE-48A3-BFAE-F2AD82810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69" y="5067384"/>
            <a:ext cx="4111913" cy="7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55" y="4334540"/>
            <a:ext cx="8664431" cy="4374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1800" b="1" spc="-150" dirty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کامپیوتری       فیزیک کوانتومی	 انگیزه‌ها		         تعریف مساله	</a:t>
            </a:r>
            <a:endParaRPr lang="en-US" sz="1800" b="1" dirty="0">
              <a:solidFill>
                <a:srgbClr val="97DB4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</a:t>
            </a:fld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594764" y="4657727"/>
            <a:ext cx="2157005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چیستی و </a:t>
            </a:r>
            <a:r>
              <a:rPr lang="fa-IR" sz="1600" dirty="0" err="1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چالش‌های</a:t>
            </a: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آن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676487" y="4652135"/>
            <a:ext cx="1695450" cy="150290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چگونه از فیزیک کوانتومی برای انجام محاسبات استفاده می‌شود؟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529118" y="4672241"/>
            <a:ext cx="1590675" cy="10609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178595" y="4672241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چگونه می‌توان از کامپیوترهای کوانتومی برای تولید موسیقی بهره برد؟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3891" y="779608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بخش اول</a:t>
            </a:r>
            <a:b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</a:br>
            <a:r>
              <a:rPr lang="fa-IR" sz="120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مقدمه</a:t>
            </a:r>
            <a:endParaRPr lang="en-US" sz="120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1634588" y="1178058"/>
            <a:ext cx="538163" cy="538163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7687581" y="5910599"/>
            <a:ext cx="250031" cy="250031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2022581" y="4699097"/>
            <a:ext cx="2089414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چرا از کامپیوترها برای تولید موسیقی استفاده می‌شود؟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24" name="Title 1"/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9892144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971207" y="2048217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ts val="3700"/>
              </a:lnSpc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 rot="16200000">
            <a:off x="6755304" y="2079947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4766655" y="1255427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>
          <a:xfrm>
            <a:off x="324393" y="1171891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تبدیل نسخه کلاسیک به کوانتومی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16945" y="80050"/>
            <a:ext cx="3893150" cy="310103"/>
            <a:chOff x="5846991" y="113764"/>
            <a:chExt cx="3163104" cy="285625"/>
          </a:xfrm>
        </p:grpSpPr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</a:t>
              </a:r>
              <a:r>
                <a:rPr lang="en-US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en-US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64A2F-6C5B-4374-A392-080C01A94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50" y="2999542"/>
            <a:ext cx="4978278" cy="20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زیرمدار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کدگذاری داده‌ها با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Amplitude Embedding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زیرمدارهای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290E8E5-BCD6-4601-B92D-67854E34ED5D}"/>
              </a:ext>
            </a:extLst>
          </p:cNvPr>
          <p:cNvSpPr/>
          <p:nvPr/>
        </p:nvSpPr>
        <p:spPr>
          <a:xfrm rot="5400000">
            <a:off x="6135316" y="3252011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679DACC-3FC1-4590-9773-436AA2E8083A}"/>
              </a:ext>
            </a:extLst>
          </p:cNvPr>
          <p:cNvSpPr txBox="1">
            <a:spLocks/>
          </p:cNvSpPr>
          <p:nvPr/>
        </p:nvSpPr>
        <p:spPr>
          <a:xfrm>
            <a:off x="501332" y="3118584"/>
            <a:ext cx="5540329" cy="55580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زیرمدار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تولید داده‌های ساختگی با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Layers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E954D83-E7FD-40D4-ADD5-3717EF22E92F}"/>
              </a:ext>
            </a:extLst>
          </p:cNvPr>
          <p:cNvSpPr txBox="1">
            <a:spLocks/>
          </p:cNvSpPr>
          <p:nvPr/>
        </p:nvSpPr>
        <p:spPr>
          <a:xfrm>
            <a:off x="501332" y="2034726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زیرمدار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پارامتریک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تشخیص واقعی یا ساختگی بودن با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Layers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75C1132-8178-4001-BBC0-1EB2ED0AB4E2}"/>
              </a:ext>
            </a:extLst>
          </p:cNvPr>
          <p:cNvSpPr/>
          <p:nvPr/>
        </p:nvSpPr>
        <p:spPr>
          <a:xfrm rot="5400000">
            <a:off x="6113941" y="2189484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5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مدار یادگیری تشخیص داده‌های حقیقی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مدارهای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E954D83-E7FD-40D4-ADD5-3717EF22E92F}"/>
              </a:ext>
            </a:extLst>
          </p:cNvPr>
          <p:cNvSpPr txBox="1">
            <a:spLocks/>
          </p:cNvSpPr>
          <p:nvPr/>
        </p:nvSpPr>
        <p:spPr>
          <a:xfrm>
            <a:off x="405388" y="3741956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مدار یادگیری تشخیص داده‌های ساختگی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75C1132-8178-4001-BBC0-1EB2ED0AB4E2}"/>
              </a:ext>
            </a:extLst>
          </p:cNvPr>
          <p:cNvSpPr/>
          <p:nvPr/>
        </p:nvSpPr>
        <p:spPr>
          <a:xfrm rot="5400000">
            <a:off x="6124780" y="38560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1768B-718C-451C-A2FB-BA08D716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46" y="1999894"/>
            <a:ext cx="4039164" cy="148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529FF-06AF-40B0-A933-2663C1FA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9" y="4396886"/>
            <a:ext cx="4982270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532632" y="1150449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مدار تولید داده‌های ساختگی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مدارهای کوانتومی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1768B-718C-451C-A2FB-BA08D716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46" y="1999894"/>
            <a:ext cx="4039164" cy="1486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12BAE4E-99FC-40CB-A356-527DE8CC10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231" y="3372068"/>
                <a:ext cx="5540329" cy="2068647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50000"/>
                  </a:lnSpc>
                </a:pPr>
                <a:r>
                  <a:rPr lang="fa-IR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اندازه‌گیری روی همه‌ی </a:t>
                </a:r>
                <a:r>
                  <a:rPr lang="fa-IR" sz="2000" dirty="0" err="1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کیوبیت‌های</a:t>
                </a:r>
                <a:r>
                  <a:rPr lang="fa-IR" sz="2000" dirty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 سیستم</a:t>
                </a:r>
              </a:p>
              <a:p>
                <a:pPr algn="l" rtl="0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𝑜𝑢𝑡𝑝𝑢𝑡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=⟨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|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IRANSans" panose="020B0506030804020204" pitchFamily="34" charset="-78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IRANSans" panose="020B0506030804020204" pitchFamily="34" charset="-78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IRANSans" panose="020B0506030804020204" pitchFamily="34" charset="-78"/>
                            </a:rPr>
                            <m:t>⊗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IRANSans" panose="020B0506030804020204" pitchFamily="34" charset="-78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|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IRANSans" panose="020B0506030804020204" pitchFamily="34" charset="-78"/>
                        </a:rPr>
                        <m:t>⟩</m:t>
                      </m:r>
                    </m:oMath>
                  </m:oMathPara>
                </a14:m>
                <a:endParaRPr lang="fa-IR" sz="2000" dirty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mc:Choice>
        <mc:Fallback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12BAE4E-99FC-40CB-A356-527DE8CC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31" y="3372068"/>
                <a:ext cx="5540329" cy="2068647"/>
              </a:xfrm>
              <a:prstGeom prst="rect">
                <a:avLst/>
              </a:prstGeom>
              <a:blipFill>
                <a:blip r:embed="rId5"/>
                <a:stretch>
                  <a:fillRect r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B4CC35F-808C-4078-963E-3C391EA35C49}"/>
              </a:ext>
            </a:extLst>
          </p:cNvPr>
          <p:cNvSpPr/>
          <p:nvPr/>
        </p:nvSpPr>
        <p:spPr>
          <a:xfrm rot="5400000">
            <a:off x="6122616" y="3730734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 کلی یادگیری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96CE4-2B4D-4807-AF0E-8012539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1" y="1741979"/>
            <a:ext cx="6279184" cy="33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23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37" y="1653501"/>
            <a:ext cx="2117950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ماژول</a:t>
            </a:r>
          </a:p>
          <a:p>
            <a:pPr>
              <a:lnSpc>
                <a:spcPts val="3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10886" y="1693258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457963" y="1418992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اجرای مدار تولید داده‌های ساختگی با گرفتن مقداری نویز به عنوان ورودی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22617" y="15196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49018" y="81283"/>
            <a:ext cx="3893150" cy="310103"/>
            <a:chOff x="5846991" y="113764"/>
            <a:chExt cx="3163104" cy="28562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1F3E064-D4C0-42CB-ACFD-3530E7F01A92}"/>
              </a:ext>
            </a:extLst>
          </p:cNvPr>
          <p:cNvSpPr txBox="1">
            <a:spLocks/>
          </p:cNvSpPr>
          <p:nvPr/>
        </p:nvSpPr>
        <p:spPr>
          <a:xfrm>
            <a:off x="2527300" y="735984"/>
            <a:ext cx="3367857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تولید خروجی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DDAD4B-4177-4B36-BEEB-CD03E2D0151D}"/>
              </a:ext>
            </a:extLst>
          </p:cNvPr>
          <p:cNvSpPr txBox="1">
            <a:spLocks/>
          </p:cNvSpPr>
          <p:nvPr/>
        </p:nvSpPr>
        <p:spPr>
          <a:xfrm>
            <a:off x="6000354" y="735353"/>
            <a:ext cx="490041" cy="499256"/>
          </a:xfrm>
          <a:prstGeom prst="rect">
            <a:avLst/>
          </a:prstGeom>
          <a:solidFill>
            <a:srgbClr val="FF505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۴۳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510D3A8-0C10-4839-98AB-5B4AF5B68E93}"/>
              </a:ext>
            </a:extLst>
          </p:cNvPr>
          <p:cNvSpPr txBox="1">
            <a:spLocks/>
          </p:cNvSpPr>
          <p:nvPr/>
        </p:nvSpPr>
        <p:spPr>
          <a:xfrm>
            <a:off x="471862" y="2655413"/>
            <a:ext cx="5540329" cy="68225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انجام پس‌پردازش روی خروجی‌های مدار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8DCE73D-5C97-4237-87C8-6375E5B9C1C8}"/>
              </a:ext>
            </a:extLst>
          </p:cNvPr>
          <p:cNvSpPr/>
          <p:nvPr/>
        </p:nvSpPr>
        <p:spPr>
          <a:xfrm rot="5400000">
            <a:off x="6136516" y="2756028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72FB-6089-41C2-A21D-A0ACD7FCC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2" y="3524516"/>
            <a:ext cx="5110414" cy="19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748208" y="2112459"/>
            <a:ext cx="2871162" cy="154634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تولید </a:t>
            </a:r>
            <a:b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خروجی نهایی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 rot="16200000">
            <a:off x="6755304" y="2079947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4766655" y="1255427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>
          <a:xfrm>
            <a:off x="324393" y="1171891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برگرداندن از نگاشت اعداد به </a:t>
            </a:r>
            <a:r>
              <a:rPr lang="fa-IR" b="1" dirty="0" err="1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نت‌ها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 و </a:t>
            </a:r>
            <a:r>
              <a:rPr lang="fa-IR" b="1" dirty="0" err="1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آکوردها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16945" y="80050"/>
            <a:ext cx="3893150" cy="310103"/>
            <a:chOff x="5846991" y="113764"/>
            <a:chExt cx="3163104" cy="285625"/>
          </a:xfrm>
        </p:grpSpPr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</a:t>
              </a:r>
              <a:r>
                <a:rPr lang="en-US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en-US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chemeClr val="tx1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</a:t>
              </a:r>
              <a:r>
                <a:rPr lang="fa-IR" sz="1100" dirty="0">
                  <a:solidFill>
                    <a:srgbClr val="FF5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7EE790B-3364-4DF9-8265-CB2DC968BC2E}"/>
              </a:ext>
            </a:extLst>
          </p:cNvPr>
          <p:cNvSpPr txBox="1">
            <a:spLocks/>
          </p:cNvSpPr>
          <p:nvPr/>
        </p:nvSpPr>
        <p:spPr>
          <a:xfrm>
            <a:off x="324392" y="2147154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تبدیل دوباره به فایل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.midi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7AD2A31-7E9F-4303-9F7F-66CECB95CDCF}"/>
              </a:ext>
            </a:extLst>
          </p:cNvPr>
          <p:cNvSpPr/>
          <p:nvPr/>
        </p:nvSpPr>
        <p:spPr>
          <a:xfrm rot="10800000">
            <a:off x="4780969" y="2263160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A810198-2977-4E41-896A-CF7CEFAE3A0F}"/>
              </a:ext>
            </a:extLst>
          </p:cNvPr>
          <p:cNvSpPr txBox="1">
            <a:spLocks/>
          </p:cNvSpPr>
          <p:nvPr/>
        </p:nvSpPr>
        <p:spPr>
          <a:xfrm>
            <a:off x="324391" y="2854270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موسیقی خام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E0E7447-7E2C-4008-8718-F7FBBFD52434}"/>
              </a:ext>
            </a:extLst>
          </p:cNvPr>
          <p:cNvSpPr/>
          <p:nvPr/>
        </p:nvSpPr>
        <p:spPr>
          <a:xfrm rot="10800000">
            <a:off x="4779034" y="2965277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550468-DB90-499F-ACEC-44F59EF5C2AB}"/>
              </a:ext>
            </a:extLst>
          </p:cNvPr>
          <p:cNvSpPr txBox="1">
            <a:spLocks/>
          </p:cNvSpPr>
          <p:nvPr/>
        </p:nvSpPr>
        <p:spPr>
          <a:xfrm>
            <a:off x="324390" y="3616212"/>
            <a:ext cx="4439087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دستیار </a:t>
            </a:r>
            <a:r>
              <a:rPr lang="fa-IR" b="1" dirty="0" err="1">
                <a:solidFill>
                  <a:schemeClr val="bg1">
                    <a:lumMod val="9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موسیقی‌دان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DEF6A53-C06D-4DEC-8057-AB38EAD4563D}"/>
              </a:ext>
            </a:extLst>
          </p:cNvPr>
          <p:cNvSpPr/>
          <p:nvPr/>
        </p:nvSpPr>
        <p:spPr>
          <a:xfrm rot="10800000">
            <a:off x="4791622" y="3727739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0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بخش چهارم</a:t>
            </a:r>
            <a:br>
              <a:rPr lang="fa-IR" sz="4800" spc="-150" dirty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8800" b="1" spc="-150" dirty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ارزیابی و نتایج</a:t>
            </a:r>
            <a:endParaRPr lang="en-US" sz="8800" b="1" spc="-150" dirty="0">
              <a:blipFill dpi="0" rotWithShape="1">
                <a:blip r:embed="rId2"/>
                <a:srcRect/>
                <a:tile tx="-30480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37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4880" y="4222972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>
                <a:solidFill>
                  <a:srgbClr val="9F70D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مشخصه‌های سنجش	نتایج آزمایش</a:t>
            </a:r>
            <a:endParaRPr lang="en-US" sz="1800" b="1" dirty="0">
              <a:solidFill>
                <a:srgbClr val="9F70D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Cross 8"/>
          <p:cNvSpPr/>
          <p:nvPr/>
        </p:nvSpPr>
        <p:spPr>
          <a:xfrm>
            <a:off x="6105171" y="1081770"/>
            <a:ext cx="650080" cy="650080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4583904" y="4489545"/>
            <a:ext cx="1973914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مشورت از </a:t>
            </a:r>
            <a:r>
              <a:rPr lang="fa-IR" sz="1200" dirty="0" err="1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موسیقی‌دان</a:t>
            </a: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 و استفاده به عنوان دستیار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6755251" y="1573830"/>
            <a:ext cx="372667" cy="372667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16245" y="4582418"/>
            <a:ext cx="218920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err="1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موسیقی‌های</a:t>
            </a: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 تولید شده توسط هر قسمت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16945" y="47928"/>
            <a:ext cx="3893150" cy="310104"/>
            <a:chOff x="5846991" y="84178"/>
            <a:chExt cx="3163104" cy="285626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A180CE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7114399" y="84178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3886866"/>
      </p:ext>
    </p:extLst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36943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699747" y="2154841"/>
            <a:ext cx="2374585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مشخصه‌‌های سنجش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50791" y="1286797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مرتب‌سازی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با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فرکانس‌ها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برای پیدا کردن خروجی درست</a:t>
            </a:r>
          </a:p>
          <a:p>
            <a:pPr>
              <a:lnSpc>
                <a:spcPct val="15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091800" y="2696995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04920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err="1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گوش‌نوازی</a:t>
            </a:r>
            <a:r>
              <a:rPr lang="fa-IR" sz="3600" b="1" dirty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موسیقی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37189" y="1485990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59731" y="2305871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مشورت با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موسیقی‌دان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برای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پیش‌رفت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برنامه</a:t>
            </a:r>
          </a:p>
          <a:p>
            <a:pPr>
              <a:lnSpc>
                <a:spcPct val="20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46129" y="2646366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ارزیـــابی و نتــــایج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2D2B0-2F7F-4245-A3B1-98E528FFA22F}"/>
              </a:ext>
            </a:extLst>
          </p:cNvPr>
          <p:cNvGrpSpPr/>
          <p:nvPr/>
        </p:nvGrpSpPr>
        <p:grpSpPr>
          <a:xfrm>
            <a:off x="5250848" y="123617"/>
            <a:ext cx="3893150" cy="310103"/>
            <a:chOff x="5846991" y="113764"/>
            <a:chExt cx="3163104" cy="285625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AF025B1A-DD50-4BAF-8C78-9002C79371FF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A180CE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041E6-E0D3-4AFE-B4A8-A7D8BD2A8EE2}"/>
                </a:ext>
              </a:extLst>
            </p:cNvPr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51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-1"/>
            <a:ext cx="2309759" cy="6363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699747" y="2154841"/>
            <a:ext cx="2374585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</a:t>
            </a:r>
          </a:p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آزمایش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50791" y="1145495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مثال تولیدی ماژول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QLSTM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20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091800" y="2696995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04920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err="1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موسیقی‌های</a:t>
            </a:r>
            <a:r>
              <a:rPr lang="fa-IR" sz="3600" b="1" dirty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خام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37189" y="1485990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06850" y="2902868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err="1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موسیقی‌های</a:t>
            </a:r>
            <a:r>
              <a:rPr lang="fa-IR" sz="3600" b="1" dirty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پیشرفته‌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0791" y="1749770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مثال تولیدی ماژول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QuGAN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20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6137189" y="2090265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658058" y="3528405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خروجی اولیه به عنوان دستیار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موسیقی‌دان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20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300790" y="3876966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702592" y="4112951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خروجی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پیش‌رفته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به عنوان دستیار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موسیقی‌دان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</a:p>
          <a:p>
            <a:pPr>
              <a:lnSpc>
                <a:spcPct val="200000"/>
              </a:lnSpc>
            </a:pPr>
            <a:endParaRPr lang="fa-IR" sz="12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6300790" y="4419526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250848" y="123617"/>
            <a:ext cx="3893150" cy="310103"/>
            <a:chOff x="5846991" y="113764"/>
            <a:chExt cx="3163104" cy="285625"/>
          </a:xfrm>
        </p:grpSpPr>
        <p:sp>
          <p:nvSpPr>
            <p:cNvPr id="40" name="Title 1"/>
            <p:cNvSpPr txBox="1">
              <a:spLocks/>
            </p:cNvSpPr>
            <p:nvPr/>
          </p:nvSpPr>
          <p:spPr>
            <a:xfrm>
              <a:off x="5846991" y="124875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100" dirty="0">
                  <a:solidFill>
                    <a:srgbClr val="A180CE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100" dirty="0">
                  <a:solidFill>
                    <a:schemeClr val="bg1">
                      <a:lumMod val="50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7431061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ارزیـــابی و نتــــایج</a:t>
            </a:r>
          </a:p>
        </p:txBody>
      </p:sp>
      <p:pic>
        <p:nvPicPr>
          <p:cNvPr id="2" name="lstm50-seq58-cut10000-epcs3-qu6-nq2_generated_1">
            <a:hlinkClick r:id="" action="ppaction://media"/>
            <a:extLst>
              <a:ext uri="{FF2B5EF4-FFF2-40B4-BE49-F238E27FC236}">
                <a16:creationId xmlns:a16="http://schemas.microsoft.com/office/drawing/2014/main" id="{007BCCA4-9C7E-4C67-A2C2-382E635EE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59419" y="1373950"/>
            <a:ext cx="362863" cy="362863"/>
          </a:xfrm>
          <a:prstGeom prst="rect">
            <a:avLst/>
          </a:prstGeom>
        </p:spPr>
      </p:pic>
      <p:pic>
        <p:nvPicPr>
          <p:cNvPr id="3" name="quGan-qu12-quen7-step100-iter20_generated_1">
            <a:hlinkClick r:id="" action="ppaction://media"/>
            <a:extLst>
              <a:ext uri="{FF2B5EF4-FFF2-40B4-BE49-F238E27FC236}">
                <a16:creationId xmlns:a16="http://schemas.microsoft.com/office/drawing/2014/main" id="{62DA2335-8192-4E59-8FA8-44BFDF65CF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01022" y="1976328"/>
            <a:ext cx="383177" cy="383177"/>
          </a:xfrm>
          <a:prstGeom prst="rect">
            <a:avLst/>
          </a:prstGeom>
        </p:spPr>
      </p:pic>
      <p:pic>
        <p:nvPicPr>
          <p:cNvPr id="5" name="Kian Gen">
            <a:hlinkClick r:id="" action="ppaction://media"/>
            <a:extLst>
              <a:ext uri="{FF2B5EF4-FFF2-40B4-BE49-F238E27FC236}">
                <a16:creationId xmlns:a16="http://schemas.microsoft.com/office/drawing/2014/main" id="{DDE86BE3-8DA5-4780-96EC-23B0DD8B92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18206" y="3735104"/>
            <a:ext cx="403698" cy="403698"/>
          </a:xfrm>
          <a:prstGeom prst="rect">
            <a:avLst/>
          </a:prstGeom>
        </p:spPr>
      </p:pic>
      <p:pic>
        <p:nvPicPr>
          <p:cNvPr id="7" name="Kian Advanced">
            <a:hlinkClick r:id="" action="ppaction://media"/>
            <a:extLst>
              <a:ext uri="{FF2B5EF4-FFF2-40B4-BE49-F238E27FC236}">
                <a16:creationId xmlns:a16="http://schemas.microsoft.com/office/drawing/2014/main" id="{BF33A527-E630-4702-97C6-E3BBEA3D76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9532" y="4337126"/>
            <a:ext cx="400594" cy="4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r="22862"/>
          <a:stretch/>
        </p:blipFill>
        <p:spPr>
          <a:xfrm>
            <a:off x="3053989" y="-16511"/>
            <a:ext cx="6086903" cy="6302656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/>
        </p:nvSpPr>
        <p:spPr>
          <a:xfrm>
            <a:off x="4448175" y="0"/>
            <a:ext cx="4695824" cy="18478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4595064" y="4"/>
            <a:ext cx="4548935" cy="6286141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-1816" y="-7294"/>
            <a:ext cx="4593769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073787"/>
            <a:ext cx="3610071" cy="9683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تلاش‌‌های اولیه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پخش موسیقی به وسیله کامپیوتر</a:t>
            </a:r>
            <a:b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ساخت موسیقی از روی اصوات فیزیکی کامپیوتر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842" y="1782443"/>
            <a:ext cx="3596097" cy="2678226"/>
          </a:xfrm>
        </p:spPr>
        <p:txBody>
          <a:bodyPr anchor="t"/>
          <a:lstStyle/>
          <a:p>
            <a:pPr algn="just" rtl="1">
              <a:lnSpc>
                <a:spcPct val="100000"/>
              </a:lnSpc>
            </a:pPr>
            <a:r>
              <a:rPr lang="fa-IR" sz="54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کامپیوتری</a:t>
            </a:r>
            <a:endParaRPr lang="en-US" sz="54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5071977" y="3033600"/>
            <a:ext cx="334830" cy="335443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sp>
        <p:nvSpPr>
          <p:cNvPr id="28" name="Diamond 27"/>
          <p:cNvSpPr/>
          <p:nvPr/>
        </p:nvSpPr>
        <p:spPr>
          <a:xfrm>
            <a:off x="4044246" y="2131887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044246" y="94209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517164" y="834608"/>
            <a:ext cx="3397707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قطعات موسیقی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تعریفی مقدماتی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04800" y="3388564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الگوریتم‌های متنوع موجود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متدهای ترجمه‌ای، گرامری، تکاملی و مدل‌های یادگیری ماشین.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4044246" y="3501457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3613AA-A727-4247-B02D-BBEE9947AA70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B0B9E67F-1ECB-4FB5-94A4-21220DE0A8B4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DB37FE-F143-41ED-87CE-B145E7DBFD8F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91AF55F-E0C3-4923-9C5C-25E86173D546}"/>
              </a:ext>
            </a:extLst>
          </p:cNvPr>
          <p:cNvSpPr txBox="1">
            <a:spLocks/>
          </p:cNvSpPr>
          <p:nvPr/>
        </p:nvSpPr>
        <p:spPr>
          <a:xfrm>
            <a:off x="370008" y="4726261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جذابیت قطعه‌های تولیدی؟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اصوات «دیجیتالی»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32377AEB-614C-4038-843A-8EFC55C8EFD6}"/>
              </a:ext>
            </a:extLst>
          </p:cNvPr>
          <p:cNvSpPr/>
          <p:nvPr/>
        </p:nvSpPr>
        <p:spPr>
          <a:xfrm>
            <a:off x="4044246" y="482995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irst ever music on a computer">
            <a:hlinkClick r:id="" action="ppaction://media"/>
            <a:extLst>
              <a:ext uri="{FF2B5EF4-FFF2-40B4-BE49-F238E27FC236}">
                <a16:creationId xmlns:a16="http://schemas.microsoft.com/office/drawing/2014/main" id="{AEB59F2E-04DE-49E8-BBE4-47B8E1048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7098" y="2352136"/>
            <a:ext cx="411638" cy="411638"/>
          </a:xfrm>
          <a:prstGeom prst="rect">
            <a:avLst/>
          </a:prstGeom>
        </p:spPr>
      </p:pic>
      <p:pic>
        <p:nvPicPr>
          <p:cNvPr id="8" name="CSIRAC worlds first computer generated music-x7MmrfRr0Hg">
            <a:hlinkClick r:id="" action="ppaction://media"/>
            <a:extLst>
              <a:ext uri="{FF2B5EF4-FFF2-40B4-BE49-F238E27FC236}">
                <a16:creationId xmlns:a16="http://schemas.microsoft.com/office/drawing/2014/main" id="{A6C67047-45D7-42E2-853F-3CFE9EAC50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5390" y="2820646"/>
            <a:ext cx="411638" cy="4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8649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28" grpId="0" animBg="1"/>
      <p:bldP spid="32" grpId="0" animBg="1"/>
      <p:bldP spid="34" grpId="0" build="p"/>
      <p:bldP spid="24" grpId="0" build="p"/>
      <p:bldP spid="31" grpId="0" animBg="1"/>
      <p:bldP spid="33" grpId="0" build="p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بخش پایانی</a:t>
            </a:r>
            <a:br>
              <a:rPr lang="fa-IR" sz="4800" spc="-150" dirty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8800" b="1" spc="-150" dirty="0">
                <a:blipFill dpi="0" rotWithShape="1">
                  <a:blip r:embed="rId2"/>
                  <a:srcRect/>
                  <a:tile tx="-1949450" ty="-24574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نتیجه</a:t>
            </a:r>
            <a:r>
              <a:rPr lang="fa-IR" sz="8800" b="1" spc="-150" dirty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‌گیری</a:t>
            </a:r>
            <a:endParaRPr lang="en-US" sz="8800" b="1" spc="-150" dirty="0">
              <a:blipFill dpi="0" rotWithShape="1">
                <a:blip r:embed="rId2"/>
                <a:srcRect/>
                <a:tile tx="-800100" ty="-23812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Cross 14"/>
          <p:cNvSpPr/>
          <p:nvPr/>
        </p:nvSpPr>
        <p:spPr>
          <a:xfrm>
            <a:off x="1225118" y="1173366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1294154" y="4119809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 err="1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آن‌چه</a:t>
            </a:r>
            <a:r>
              <a:rPr lang="fa-IR" sz="1800" b="1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 به دست آمده                                      کارهای آینده </a:t>
            </a:r>
            <a:endParaRPr lang="en-US" sz="1800" b="1" dirty="0">
              <a:solidFill>
                <a:srgbClr val="00B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5331237" y="4530924"/>
            <a:ext cx="2347949" cy="131945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در این کار روشی نوین برای تولید موسیقی با کمک از محاسبات کوانتومی ابداع شده است.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516042" y="4538145"/>
            <a:ext cx="2347949" cy="131945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استفاده از مدل‌های دیگر یادگیری ماشین کوانتومی، همانند یادگیری ماشین انتقالی کوانتومی و یادگیری ماشین تقویتی کوانتومی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ارزیـــابی و نتــــایج</a:t>
            </a:r>
          </a:p>
        </p:txBody>
      </p:sp>
    </p:spTree>
    <p:extLst>
      <p:ext uri="{BB962C8B-B14F-4D97-AF65-F5344CB8AC3E}">
        <p14:creationId xmlns:p14="http://schemas.microsoft.com/office/powerpoint/2010/main" val="83808145"/>
      </p:ext>
    </p:extLst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671189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و مراجع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766656"/>
            <a:ext cx="7886700" cy="4322996"/>
          </a:xfrm>
        </p:spPr>
        <p:txBody>
          <a:bodyPr/>
          <a:lstStyle/>
          <a:p>
            <a:pPr marL="457200" lvl="0" indent="-457200" algn="l" rtl="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Zoufal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Christa,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Lucchi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Aurélien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Woerner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Stefan. Quantum generative</a:t>
            </a:r>
            <a:b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adversarial networks for learning and loading random distributions.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npj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Quan-</a:t>
            </a:r>
            <a:b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tum Information, 5(1), Nov 2019</a:t>
            </a:r>
            <a:endParaRPr lang="fa-IR" sz="16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Chen, Samuel Yen-Chi,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Yoo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Shinjae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Fang, Yao-Lung L. Quantum long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short-term memory. https://arxiv.org/abs/2009.01783, Sep 2020. [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arXiv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preprint].</a:t>
            </a:r>
            <a:br>
              <a:rPr lang="en-U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Amidi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Afshine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Amidi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Shervine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Recurrent neural networks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cheatsheet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https://stanford.edu/~shervine/teaching/cs-230/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cheatsheet</a:t>
            </a: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-recurrent-neural-networks, 2019. [Online; accessed 02-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Oct-2021]</a:t>
            </a:r>
            <a:br>
              <a:rPr lang="en-U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ross 11"/>
          <p:cNvSpPr/>
          <p:nvPr/>
        </p:nvSpPr>
        <p:spPr>
          <a:xfrm>
            <a:off x="5992524" y="1032589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6178858" y="74860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4779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" b="99"/>
          <a:stretch/>
        </p:blipFill>
        <p:spPr>
          <a:xfrm>
            <a:off x="3053989" y="-16511"/>
            <a:ext cx="6086903" cy="6302656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/>
        </p:nvSpPr>
        <p:spPr>
          <a:xfrm>
            <a:off x="4448175" y="0"/>
            <a:ext cx="4695824" cy="18478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4572000" y="4"/>
            <a:ext cx="4571999" cy="6286141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-1816" y="-7294"/>
            <a:ext cx="4593769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073787"/>
            <a:ext cx="3610071" cy="9683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قوانین بسیار غیرعادی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بر‌هم‌نهی، درهم‌تنیدگی و ...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1893" y="2128904"/>
            <a:ext cx="3596097" cy="2678226"/>
          </a:xfrm>
        </p:spPr>
        <p:txBody>
          <a:bodyPr anchor="t"/>
          <a:lstStyle/>
          <a:p>
            <a:pPr algn="just" rtl="1">
              <a:lnSpc>
                <a:spcPct val="100000"/>
              </a:lnSpc>
            </a:pPr>
            <a:r>
              <a:rPr lang="fa-IR" sz="54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فیزیک کوانتومی</a:t>
            </a:r>
            <a:endParaRPr lang="en-US" sz="54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6092189" y="3350158"/>
            <a:ext cx="334830" cy="335443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sp>
        <p:nvSpPr>
          <p:cNvPr id="28" name="Diamond 27"/>
          <p:cNvSpPr/>
          <p:nvPr/>
        </p:nvSpPr>
        <p:spPr>
          <a:xfrm>
            <a:off x="4044246" y="2131887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044246" y="94209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517164" y="834608"/>
            <a:ext cx="3397707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از بیت به کیوبیت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از فضای حقیقی به مختلط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04800" y="3157921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فرم موجی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معادله موجی </a:t>
            </a:r>
            <a:r>
              <a:rPr lang="fa-IR" sz="14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شرودینگر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4044246" y="326161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err="1">
                <a:latin typeface="IRANSans" panose="020B0506030804020204" pitchFamily="34" charset="-78"/>
                <a:cs typeface="IRANSans" panose="020B0506030804020204" pitchFamily="34" charset="-78"/>
              </a:rPr>
              <a:t>مـق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ــ</a:t>
            </a:r>
            <a:r>
              <a:rPr lang="fa-IR" sz="1200" b="1" dirty="0" err="1">
                <a:latin typeface="IRANSans" panose="020B0506030804020204" pitchFamily="34" charset="-78"/>
                <a:cs typeface="IRANSans" panose="020B0506030804020204" pitchFamily="34" charset="-78"/>
              </a:rPr>
              <a:t>دّم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3613AA-A727-4247-B02D-BBEE9947AA70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B0B9E67F-1ECB-4FB5-94A4-21220DE0A8B4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DB37FE-F143-41ED-87CE-B145E7DBFD8F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91AF55F-E0C3-4923-9C5C-25E86173D546}"/>
              </a:ext>
            </a:extLst>
          </p:cNvPr>
          <p:cNvSpPr txBox="1">
            <a:spLocks/>
          </p:cNvSpPr>
          <p:nvPr/>
        </p:nvSpPr>
        <p:spPr>
          <a:xfrm>
            <a:off x="370008" y="5192765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برتری کوانتومی؟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anose="02000505000000020004" pitchFamily="2" charset="0"/>
              </a:rPr>
              <a:t>P≠NP</a:t>
            </a:r>
            <a:endParaRPr lang="en-US" sz="1400" spc="-100" dirty="0">
              <a:solidFill>
                <a:schemeClr val="tx1">
                  <a:lumMod val="85000"/>
                  <a:lumOff val="15000"/>
                </a:schemeClr>
              </a:solidFill>
              <a:latin typeface="Sitka Display" panose="02000505000000020004" pitchFamily="2" charset="0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32377AEB-614C-4038-843A-8EFC55C8EFD6}"/>
              </a:ext>
            </a:extLst>
          </p:cNvPr>
          <p:cNvSpPr/>
          <p:nvPr/>
        </p:nvSpPr>
        <p:spPr>
          <a:xfrm>
            <a:off x="4044246" y="5262692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65A99CD9-ADB6-49F8-8544-678DBE173266}"/>
              </a:ext>
            </a:extLst>
          </p:cNvPr>
          <p:cNvSpPr/>
          <p:nvPr/>
        </p:nvSpPr>
        <p:spPr>
          <a:xfrm>
            <a:off x="4044246" y="4262155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C119AE0-C706-4E53-A341-1897F89C3E21}"/>
              </a:ext>
            </a:extLst>
          </p:cNvPr>
          <p:cNvSpPr txBox="1">
            <a:spLocks/>
          </p:cNvSpPr>
          <p:nvPr/>
        </p:nvSpPr>
        <p:spPr>
          <a:xfrm>
            <a:off x="405390" y="4220032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محاسبات کوانتومی</a:t>
            </a:r>
          </a:p>
          <a:p>
            <a:pPr>
              <a:lnSpc>
                <a:spcPct val="100000"/>
              </a:lnSpc>
            </a:pPr>
            <a:r>
              <a:rPr lang="fa-IR" sz="14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وضعیت‌های سیستم و تغییرات آن‌ها</a:t>
            </a:r>
            <a:endParaRPr lang="en-US" sz="14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32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charRg st="16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charRg st="16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32" grpId="0" animBg="1"/>
      <p:bldP spid="34" grpId="0" build="p"/>
      <p:bldP spid="24" grpId="0" build="p"/>
      <p:bldP spid="31" grpId="0" animBg="1"/>
      <p:bldP spid="33" grpId="0" build="p"/>
      <p:bldP spid="30" grpId="0" animBg="1"/>
      <p:bldP spid="35" grpId="0" animBg="1"/>
      <p:bldP spid="3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42" y="3437678"/>
            <a:ext cx="9157487" cy="2953766"/>
          </a:xfrm>
          <a:prstGeom prst="rect">
            <a:avLst/>
          </a:prstGeom>
          <a:solidFill>
            <a:srgbClr val="7EBA56">
              <a:alpha val="8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151" y="1341571"/>
            <a:ext cx="4884727" cy="149756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8800" b="1" spc="-150" dirty="0">
                <a:solidFill>
                  <a:schemeClr val="bg1">
                    <a:lumMod val="8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انگیزه‌ها</a:t>
            </a:r>
            <a:endParaRPr lang="en-US" sz="8800" b="1" spc="-150" dirty="0">
              <a:solidFill>
                <a:schemeClr val="bg1">
                  <a:lumMod val="8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5915025" y="4819650"/>
            <a:ext cx="1990504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066798" y="4829175"/>
            <a:ext cx="2019301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Isosceles Triangle 34"/>
          <p:cNvSpPr/>
          <p:nvPr/>
        </p:nvSpPr>
        <p:spPr>
          <a:xfrm rot="8100000">
            <a:off x="8435185" y="4506184"/>
            <a:ext cx="243346" cy="243791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8900000">
            <a:off x="1076857" y="1752450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>
          <a:xfrm>
            <a:off x="563849" y="3682831"/>
            <a:ext cx="7636526" cy="49049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spc="-100" dirty="0">
                <a:solidFill>
                  <a:schemeClr val="tx1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  کاربردهای بدیهی	                کاربردهای نابدیهی‌تر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92513" y="4227969"/>
            <a:ext cx="331301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موسیقی‌های</a:t>
            </a: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جدید</a:t>
            </a:r>
          </a:p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«دستیار کامپیوتری»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موسیقی‌دانان</a:t>
            </a:r>
            <a:endParaRPr lang="fa-IR" sz="1600" spc="-100" dirty="0">
              <a:solidFill>
                <a:schemeClr val="bg1">
                  <a:lumMod val="9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002" y="4097423"/>
            <a:ext cx="367777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موسیقی بدون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کپی‌رایت</a:t>
            </a:r>
            <a:endParaRPr lang="fa-IR" sz="1600" spc="-100" dirty="0">
              <a:solidFill>
                <a:schemeClr val="bg1">
                  <a:lumMod val="9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تولید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توکن‌های</a:t>
            </a: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غیرمثلی</a:t>
            </a: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r>
              <a:rPr lang="en-US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r>
              <a:rPr lang="en-US" sz="1600" spc="-100" dirty="0">
                <a:solidFill>
                  <a:schemeClr val="bg1">
                    <a:lumMod val="95000"/>
                  </a:schemeClr>
                </a:solidFill>
                <a:latin typeface="Sitka Display" panose="02000505000000020004" pitchFamily="2" charset="0"/>
                <a:cs typeface="IRANYekanWeb" panose="020B0506030804020204" pitchFamily="34" charset="-78"/>
              </a:rPr>
              <a:t>(NFT)</a:t>
            </a:r>
            <a:endParaRPr lang="fa-IR" sz="1600" spc="-100" dirty="0">
              <a:solidFill>
                <a:schemeClr val="bg1">
                  <a:lumMod val="95000"/>
                </a:schemeClr>
              </a:solidFill>
              <a:latin typeface="Sitka Display" panose="02000505000000020004" pitchFamily="2" charset="0"/>
              <a:cs typeface="IRANYekanWeb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یافتن مدل‌های ریاضی بدیع برای موسیقی</a:t>
            </a:r>
          </a:p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کشف ارتباطات بین فیزیک </a:t>
            </a:r>
            <a:r>
              <a:rPr lang="fa-IR" sz="1600" spc="-100" dirty="0" err="1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کوانتوم</a:t>
            </a: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و موسیقی</a:t>
            </a:r>
          </a:p>
          <a:p>
            <a:pPr algn="r" rtl="1">
              <a:lnSpc>
                <a:spcPct val="150000"/>
              </a:lnSpc>
            </a:pPr>
            <a:r>
              <a:rPr lang="fa-IR" sz="1600" spc="-10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کشف الگوریتم‌های نوین برای تولید موسیقی</a:t>
            </a:r>
            <a:endParaRPr lang="en-US" sz="1600" spc="-100" dirty="0">
              <a:solidFill>
                <a:schemeClr val="bg1">
                  <a:lumMod val="9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275C7-9881-4DB6-B4B9-F5D62140C3B8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AB8AD23-DE34-4177-ABD4-8D7C1A6A48BB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8C369B-DC53-416A-97AE-4B3FD9511EE8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7950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42" y="3437678"/>
            <a:ext cx="9157487" cy="2953766"/>
          </a:xfrm>
          <a:prstGeom prst="rect">
            <a:avLst/>
          </a:prstGeom>
          <a:solidFill>
            <a:srgbClr val="7EBA56">
              <a:alpha val="8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151" y="1341571"/>
            <a:ext cx="4884727" cy="149756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4800" b="1" spc="-150" dirty="0">
                <a:solidFill>
                  <a:schemeClr val="bg1">
                    <a:lumMod val="8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ابزارهای مورداستفاده</a:t>
            </a:r>
            <a:endParaRPr lang="en-US" sz="4800" b="1" spc="-150" dirty="0">
              <a:solidFill>
                <a:schemeClr val="bg1">
                  <a:lumMod val="8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5915025" y="4819650"/>
            <a:ext cx="1990504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066798" y="4829175"/>
            <a:ext cx="2019301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8" name="Isosceles Triangle 37"/>
          <p:cNvSpPr/>
          <p:nvPr/>
        </p:nvSpPr>
        <p:spPr>
          <a:xfrm rot="18900000">
            <a:off x="1076857" y="1752450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275C7-9881-4DB6-B4B9-F5D62140C3B8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AB8AD23-DE34-4177-ABD4-8D7C1A6A48BB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8C369B-DC53-416A-97AE-4B3FD9511EE8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3A1E69-014D-43E5-89B8-B47B682C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89" y="3693674"/>
            <a:ext cx="8038008" cy="4374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1800" b="1" spc="-150" dirty="0">
                <a:solidFill>
                  <a:srgbClr val="262626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موسیقی	 		محاسبات کوانتومی			 یادگیری ماشین	</a:t>
            </a:r>
            <a:endParaRPr lang="en-US" sz="1800" b="1" dirty="0">
              <a:solidFill>
                <a:srgbClr val="262626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42B7772-EB64-4D7D-AE3D-0FF4563D4A58}"/>
              </a:ext>
            </a:extLst>
          </p:cNvPr>
          <p:cNvSpPr txBox="1">
            <a:spLocks/>
          </p:cNvSpPr>
          <p:nvPr/>
        </p:nvSpPr>
        <p:spPr>
          <a:xfrm>
            <a:off x="6376824" y="4191995"/>
            <a:ext cx="2157005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 err="1">
                <a:solidFill>
                  <a:schemeClr val="bg1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کتابخانه‌ی</a:t>
            </a:r>
            <a:r>
              <a:rPr lang="fa-IR" sz="1600" dirty="0">
                <a:solidFill>
                  <a:schemeClr val="bg1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endParaRPr lang="en-US" sz="1600" dirty="0">
              <a:solidFill>
                <a:schemeClr val="bg1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pPr algn="justLow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Sitka Display" panose="02000505000000020004" pitchFamily="2" charset="0"/>
                <a:cs typeface="IRANYekanWeb" panose="020B0506030804020204" pitchFamily="34" charset="-78"/>
              </a:rPr>
              <a:t>Music21</a:t>
            </a:r>
            <a:endParaRPr lang="fa-IR" sz="1600" dirty="0">
              <a:solidFill>
                <a:schemeClr val="bg1"/>
              </a:solidFill>
              <a:latin typeface="Sitka Display" panose="02000505000000020004" pitchFamily="2" charset="0"/>
              <a:cs typeface="IRANYekanWeb" panose="020B0506030804020204" pitchFamily="34" charset="-78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C1994D6-F707-4C8C-A83D-0FC50F031D34}"/>
              </a:ext>
            </a:extLst>
          </p:cNvPr>
          <p:cNvSpPr txBox="1">
            <a:spLocks/>
          </p:cNvSpPr>
          <p:nvPr/>
        </p:nvSpPr>
        <p:spPr>
          <a:xfrm>
            <a:off x="2681518" y="4824641"/>
            <a:ext cx="1590675" cy="10609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5D2FDDD-BB05-47FE-ABAA-01D6FC448E15}"/>
              </a:ext>
            </a:extLst>
          </p:cNvPr>
          <p:cNvSpPr txBox="1">
            <a:spLocks/>
          </p:cNvSpPr>
          <p:nvPr/>
        </p:nvSpPr>
        <p:spPr>
          <a:xfrm>
            <a:off x="264012" y="4175963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 err="1">
                <a:solidFill>
                  <a:schemeClr val="bg1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کتابخانه‌ی</a:t>
            </a:r>
            <a:endParaRPr lang="fa-IR" sz="1600" dirty="0">
              <a:solidFill>
                <a:schemeClr val="bg1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pPr algn="justLow">
              <a:lnSpc>
                <a:spcPct val="100000"/>
              </a:lnSpc>
            </a:pPr>
            <a:r>
              <a:rPr lang="en-US" sz="1600" dirty="0" err="1">
                <a:solidFill>
                  <a:schemeClr val="bg1"/>
                </a:solidFill>
                <a:latin typeface="Sitka Display" panose="02000505000000020004" pitchFamily="2" charset="0"/>
                <a:cs typeface="IRANYekanWeb" panose="020B0506030804020204" pitchFamily="34" charset="-78"/>
              </a:rPr>
              <a:t>PyTorch</a:t>
            </a:r>
            <a:endParaRPr lang="en-US" sz="1600" dirty="0">
              <a:solidFill>
                <a:schemeClr val="bg1"/>
              </a:solidFill>
              <a:latin typeface="Sitka Display" panose="02000505000000020004" pitchFamily="2" charset="0"/>
              <a:cs typeface="IRANYekanWeb" panose="020B0506030804020204" pitchFamily="34" charset="-78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7204D55-6AD1-4726-9AAE-00F00D3CF9A6}"/>
              </a:ext>
            </a:extLst>
          </p:cNvPr>
          <p:cNvSpPr txBox="1">
            <a:spLocks/>
          </p:cNvSpPr>
          <p:nvPr/>
        </p:nvSpPr>
        <p:spPr>
          <a:xfrm>
            <a:off x="3414319" y="4193563"/>
            <a:ext cx="2089414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 err="1">
                <a:solidFill>
                  <a:schemeClr val="bg1"/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کتابخانه‌ی</a:t>
            </a:r>
            <a:endParaRPr lang="fa-IR" sz="1600" dirty="0">
              <a:solidFill>
                <a:schemeClr val="bg1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pPr algn="justLow">
              <a:lnSpc>
                <a:spcPct val="100000"/>
              </a:lnSpc>
            </a:pPr>
            <a:r>
              <a:rPr lang="en-US" sz="1600" dirty="0" err="1">
                <a:solidFill>
                  <a:schemeClr val="bg1"/>
                </a:solidFill>
                <a:latin typeface="Sitka Display" panose="02000505000000020004" pitchFamily="2" charset="0"/>
                <a:cs typeface="IRANYekanWeb" panose="020B0506030804020204" pitchFamily="34" charset="-78"/>
              </a:rPr>
              <a:t>PennyLane</a:t>
            </a:r>
            <a:endParaRPr lang="en-US" sz="1600" dirty="0">
              <a:solidFill>
                <a:schemeClr val="bg1"/>
              </a:solidFill>
              <a:latin typeface="Sitka Display" panose="02000505000000020004" pitchFamily="2" charset="0"/>
              <a:cs typeface="IRANYekanWeb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4734777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-36941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472761"/>
            <a:ext cx="3976087" cy="399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472762"/>
            <a:ext cx="4079231" cy="399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136" y="2760690"/>
            <a:ext cx="4079230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مطالعه و بررسی روش‌ها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711701" y="3073502"/>
            <a:ext cx="3505200" cy="20953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fa-IR" sz="1800" dirty="0">
              <a:solidFill>
                <a:schemeClr val="bg1">
                  <a:lumMod val="50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342908" y="4392209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422138" y="1974412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83226" y="553845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a-IR" sz="40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تعریف مساله</a:t>
            </a:r>
            <a:endParaRPr lang="en-US" sz="13800" b="1" spc="-1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38" name="Cross 37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5209310" y="3199829"/>
            <a:ext cx="2993850" cy="14744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dirty="0" err="1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مطالعه‌ی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و بررسی </a:t>
            </a:r>
            <a:r>
              <a:rPr lang="fa-IR" sz="1800" dirty="0" err="1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روش‌های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موجود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کلاسیک و </a:t>
            </a:r>
            <a:r>
              <a:rPr lang="fa-IR" sz="1800" dirty="0" err="1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کوانتوم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 برای تولید موسیقی</a:t>
            </a:r>
            <a:endParaRPr lang="en-US" sz="1600" b="1" dirty="0">
              <a:solidFill>
                <a:schemeClr val="accent6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514906" y="2174167"/>
            <a:ext cx="4079230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ارائه و پیاده‌سازی روشی نوین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783225" y="2613306"/>
            <a:ext cx="3526205" cy="1969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b="1" dirty="0">
                <a:solidFill>
                  <a:schemeClr val="bg1">
                    <a:lumMod val="50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تبدیل الگوریتم‌های یادگیری ماشین کلاسیک به الگوریتم‌های یادگیری ماشین کوانتومی برای تولید موسیقی کامپیوتری</a:t>
            </a:r>
            <a:endParaRPr lang="en-US" sz="1600" b="1" dirty="0">
              <a:solidFill>
                <a:schemeClr val="accent6"/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مـقــدّمـــــه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پیش‌نیــــازها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روش پیشــــنهادی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پیــــاده‌ســازی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ارزیـــابی و نتــــایج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D66481-936B-4535-B56E-9695C051F84A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88037A32-08A3-48E0-8060-691D4AFD5796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9760CA-A9E1-422D-8127-4B8EFD4F3820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4177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" grpId="0" build="p"/>
      <p:bldP spid="44" grpId="0" animBg="1"/>
      <p:bldP spid="45" grpId="0" animBg="1"/>
      <p:bldP spid="22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9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5394" y="4172454"/>
            <a:ext cx="7429781" cy="41541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          یادگیری ماشین             محاسبات کوانتومی              تئوری موسیقی</a:t>
            </a:r>
            <a:endParaRPr lang="en-US" sz="1800" b="1" dirty="0"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Cross 13"/>
          <p:cNvSpPr/>
          <p:nvPr/>
        </p:nvSpPr>
        <p:spPr>
          <a:xfrm>
            <a:off x="7937608" y="1122078"/>
            <a:ext cx="538163" cy="538163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875108" y="5541325"/>
            <a:ext cx="250031" cy="250031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/>
              <a:t>دانشگاه صنعتی امیرکبیر  </a:t>
            </a:r>
            <a:endParaRPr lang="en-US" sz="1000" b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5768614" y="4581902"/>
            <a:ext cx="180863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الگوریتم‌های معمول استفاده شده در تولید موسیقی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23887" y="751898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4400" b="1" spc="-150" dirty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بخش دوم</a:t>
            </a:r>
            <a:endParaRPr lang="fa-IR" sz="6600" b="1" spc="-150" dirty="0">
              <a:blipFill dpi="0" rotWithShape="1">
                <a:blip r:embed="rId4"/>
                <a:srcRect/>
                <a:tile tx="-42545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pPr algn="ctr">
              <a:lnSpc>
                <a:spcPts val="10560"/>
              </a:lnSpc>
            </a:pPr>
            <a:r>
              <a:rPr lang="fa-IR" sz="6600" b="1" spc="-150" dirty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پیش‌نیازها</a:t>
            </a:r>
            <a:endParaRPr lang="en-US" sz="13800" b="1" spc="-150" dirty="0">
              <a:blipFill dpi="0" rotWithShape="1">
                <a:blip r:embed="rId4"/>
                <a:srcRect/>
                <a:tile tx="-42545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008825" y="4581902"/>
            <a:ext cx="2071867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زبان بیان موسیقی و قطعات مختلف آن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5D2BCA-E8D4-4500-BC7F-931CF6B6D2B1}"/>
              </a:ext>
            </a:extLst>
          </p:cNvPr>
          <p:cNvGrpSpPr/>
          <p:nvPr/>
        </p:nvGrpSpPr>
        <p:grpSpPr>
          <a:xfrm>
            <a:off x="5846991" y="113764"/>
            <a:ext cx="3163104" cy="285625"/>
            <a:chOff x="5846991" y="113764"/>
            <a:chExt cx="3163104" cy="285625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7D5FAF6B-0738-4FDD-B733-3025DB1534AD}"/>
                </a:ext>
              </a:extLst>
            </p:cNvPr>
            <p:cNvSpPr txBox="1">
              <a:spLocks/>
            </p:cNvSpPr>
            <p:nvPr/>
          </p:nvSpPr>
          <p:spPr>
            <a:xfrm>
              <a:off x="5846991" y="134111"/>
              <a:ext cx="3163104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050" dirty="0">
                  <a:solidFill>
                    <a:srgbClr val="00B050"/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تولید موسیقی با محاسبات کوانتومی   </a:t>
              </a:r>
              <a:r>
                <a:rPr lang="fa-IR" sz="1050" dirty="0">
                  <a:solidFill>
                    <a:schemeClr val="bg1">
                      <a:lumMod val="95000"/>
                    </a:schemeClr>
                  </a:solidFill>
                  <a:latin typeface="IRANYekanWeb" panose="020B0506030804020204" pitchFamily="34" charset="-78"/>
                  <a:cs typeface="IRANYekanWeb" panose="020B0506030804020204" pitchFamily="34" charset="-78"/>
                </a:rPr>
                <a:t>عرفان عابدی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EE1797-C02C-4D41-9806-0BCF76ECCC52}"/>
                </a:ext>
              </a:extLst>
            </p:cNvPr>
            <p:cNvCxnSpPr/>
            <p:nvPr/>
          </p:nvCxnSpPr>
          <p:spPr>
            <a:xfrm>
              <a:off x="6782572" y="113764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22CAC1-895D-4F57-906A-6AA09565BB1B}"/>
              </a:ext>
            </a:extLst>
          </p:cNvPr>
          <p:cNvSpPr txBox="1">
            <a:spLocks/>
          </p:cNvSpPr>
          <p:nvPr/>
        </p:nvSpPr>
        <p:spPr>
          <a:xfrm>
            <a:off x="3667684" y="4659786"/>
            <a:ext cx="180863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مدارهای کوانتومی و یادگیری ماشین کوانتومی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09898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Calibri"/>
      </a:majorFont>
      <a:minorFont>
        <a:latin typeface="Calibri"/>
        <a:ea typeface="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20818</TotalTime>
  <Words>2153</Words>
  <Application>Microsoft Office PowerPoint</Application>
  <PresentationFormat>On-screen Show (4:3)</PresentationFormat>
  <Paragraphs>405</Paragraphs>
  <Slides>41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</vt:lpstr>
      <vt:lpstr>IRANYekanWeb Light</vt:lpstr>
      <vt:lpstr>IRANSans</vt:lpstr>
      <vt:lpstr>Yas</vt:lpstr>
      <vt:lpstr>Roboto</vt:lpstr>
      <vt:lpstr>Cambria Math</vt:lpstr>
      <vt:lpstr>Sitka Display</vt:lpstr>
      <vt:lpstr>Wingdings</vt:lpstr>
      <vt:lpstr>Ubuntu</vt:lpstr>
      <vt:lpstr>Arial</vt:lpstr>
      <vt:lpstr>IRANYekanWeb</vt:lpstr>
      <vt:lpstr>Office Theme</vt:lpstr>
      <vt:lpstr> تولید موسیقی با محاسبات کوانتومی</vt:lpstr>
      <vt:lpstr>PowerPoint Presentation</vt:lpstr>
      <vt:lpstr>PowerPoint Presentation</vt:lpstr>
      <vt:lpstr>تولید موسیقی کامپیوتری</vt:lpstr>
      <vt:lpstr>فیزیک کوانتومی</vt:lpstr>
      <vt:lpstr>انگیزه‌ها</vt:lpstr>
      <vt:lpstr>ابزارهای مورداستفاده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بخش سوم روش پیشنهادی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و 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 based on Dependency Graph  using Hybrid genetic Algorithm</dc:title>
  <dc:creator>Amir HaghighatiMaleki</dc:creator>
  <cp:lastModifiedBy>Erfan Abedi</cp:lastModifiedBy>
  <cp:revision>1107</cp:revision>
  <dcterms:created xsi:type="dcterms:W3CDTF">2016-05-24T12:28:52Z</dcterms:created>
  <dcterms:modified xsi:type="dcterms:W3CDTF">2021-10-20T11:31:25Z</dcterms:modified>
  <cp:contentStatus/>
</cp:coreProperties>
</file>